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961" r:id="rId2"/>
  </p:sldMasterIdLst>
  <p:notesMasterIdLst>
    <p:notesMasterId r:id="rId28"/>
  </p:notesMasterIdLst>
  <p:handoutMasterIdLst>
    <p:handoutMasterId r:id="rId29"/>
  </p:handoutMasterIdLst>
  <p:sldIdLst>
    <p:sldId id="256" r:id="rId3"/>
    <p:sldId id="294" r:id="rId4"/>
    <p:sldId id="296" r:id="rId5"/>
    <p:sldId id="257" r:id="rId6"/>
    <p:sldId id="259" r:id="rId7"/>
    <p:sldId id="260" r:id="rId8"/>
    <p:sldId id="258"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263" r:id="rId22"/>
    <p:sldId id="272" r:id="rId23"/>
    <p:sldId id="274" r:id="rId24"/>
    <p:sldId id="273" r:id="rId25"/>
    <p:sldId id="293" r:id="rId26"/>
    <p:sldId id="275" r:id="rId27"/>
  </p:sldIdLst>
  <p:sldSz cx="9144000" cy="6858000" type="screen4x3"/>
  <p:notesSz cx="6669088" cy="9926638"/>
  <p:defaultTextStyle>
    <a:defPPr>
      <a:defRPr lang="en-GB"/>
    </a:defPPr>
    <a:lvl1pPr algn="l" rtl="0" fontAlgn="base">
      <a:spcBef>
        <a:spcPct val="0"/>
      </a:spcBef>
      <a:spcAft>
        <a:spcPct val="0"/>
      </a:spcAft>
      <a:defRPr sz="2800" kern="1200">
        <a:solidFill>
          <a:schemeClr val="tx1"/>
        </a:solidFill>
        <a:latin typeface="Frutiger 45 Light" pitchFamily="34" charset="0"/>
        <a:ea typeface="ＭＳ Ｐゴシック" pitchFamily="34" charset="-128"/>
        <a:cs typeface="+mn-cs"/>
      </a:defRPr>
    </a:lvl1pPr>
    <a:lvl2pPr marL="457200" algn="l" rtl="0" fontAlgn="base">
      <a:spcBef>
        <a:spcPct val="0"/>
      </a:spcBef>
      <a:spcAft>
        <a:spcPct val="0"/>
      </a:spcAft>
      <a:defRPr sz="2800" kern="1200">
        <a:solidFill>
          <a:schemeClr val="tx1"/>
        </a:solidFill>
        <a:latin typeface="Frutiger 45 Light" pitchFamily="34" charset="0"/>
        <a:ea typeface="ＭＳ Ｐゴシック" pitchFamily="34" charset="-128"/>
        <a:cs typeface="+mn-cs"/>
      </a:defRPr>
    </a:lvl2pPr>
    <a:lvl3pPr marL="914400" algn="l" rtl="0" fontAlgn="base">
      <a:spcBef>
        <a:spcPct val="0"/>
      </a:spcBef>
      <a:spcAft>
        <a:spcPct val="0"/>
      </a:spcAft>
      <a:defRPr sz="2800" kern="1200">
        <a:solidFill>
          <a:schemeClr val="tx1"/>
        </a:solidFill>
        <a:latin typeface="Frutiger 45 Light" pitchFamily="34" charset="0"/>
        <a:ea typeface="ＭＳ Ｐゴシック" pitchFamily="34" charset="-128"/>
        <a:cs typeface="+mn-cs"/>
      </a:defRPr>
    </a:lvl3pPr>
    <a:lvl4pPr marL="1371600" algn="l" rtl="0" fontAlgn="base">
      <a:spcBef>
        <a:spcPct val="0"/>
      </a:spcBef>
      <a:spcAft>
        <a:spcPct val="0"/>
      </a:spcAft>
      <a:defRPr sz="2800" kern="1200">
        <a:solidFill>
          <a:schemeClr val="tx1"/>
        </a:solidFill>
        <a:latin typeface="Frutiger 45 Light" pitchFamily="34" charset="0"/>
        <a:ea typeface="ＭＳ Ｐゴシック" pitchFamily="34" charset="-128"/>
        <a:cs typeface="+mn-cs"/>
      </a:defRPr>
    </a:lvl4pPr>
    <a:lvl5pPr marL="1828800" algn="l" rtl="0" fontAlgn="base">
      <a:spcBef>
        <a:spcPct val="0"/>
      </a:spcBef>
      <a:spcAft>
        <a:spcPct val="0"/>
      </a:spcAft>
      <a:defRPr sz="2800" kern="1200">
        <a:solidFill>
          <a:schemeClr val="tx1"/>
        </a:solidFill>
        <a:latin typeface="Frutiger 45 Light" pitchFamily="34" charset="0"/>
        <a:ea typeface="ＭＳ Ｐゴシック" pitchFamily="34" charset="-128"/>
        <a:cs typeface="+mn-cs"/>
      </a:defRPr>
    </a:lvl5pPr>
    <a:lvl6pPr marL="2286000" algn="l" defTabSz="914400" rtl="0" eaLnBrk="1" latinLnBrk="0" hangingPunct="1">
      <a:defRPr sz="2800" kern="1200">
        <a:solidFill>
          <a:schemeClr val="tx1"/>
        </a:solidFill>
        <a:latin typeface="Frutiger 45 Light" pitchFamily="34" charset="0"/>
        <a:ea typeface="ＭＳ Ｐゴシック" pitchFamily="34" charset="-128"/>
        <a:cs typeface="+mn-cs"/>
      </a:defRPr>
    </a:lvl6pPr>
    <a:lvl7pPr marL="2743200" algn="l" defTabSz="914400" rtl="0" eaLnBrk="1" latinLnBrk="0" hangingPunct="1">
      <a:defRPr sz="2800" kern="1200">
        <a:solidFill>
          <a:schemeClr val="tx1"/>
        </a:solidFill>
        <a:latin typeface="Frutiger 45 Light" pitchFamily="34" charset="0"/>
        <a:ea typeface="ＭＳ Ｐゴシック" pitchFamily="34" charset="-128"/>
        <a:cs typeface="+mn-cs"/>
      </a:defRPr>
    </a:lvl7pPr>
    <a:lvl8pPr marL="3200400" algn="l" defTabSz="914400" rtl="0" eaLnBrk="1" latinLnBrk="0" hangingPunct="1">
      <a:defRPr sz="2800" kern="1200">
        <a:solidFill>
          <a:schemeClr val="tx1"/>
        </a:solidFill>
        <a:latin typeface="Frutiger 45 Light" pitchFamily="34" charset="0"/>
        <a:ea typeface="ＭＳ Ｐゴシック" pitchFamily="34" charset="-128"/>
        <a:cs typeface="+mn-cs"/>
      </a:defRPr>
    </a:lvl8pPr>
    <a:lvl9pPr marL="3657600" algn="l" defTabSz="914400" rtl="0" eaLnBrk="1" latinLnBrk="0" hangingPunct="1">
      <a:defRPr sz="2800" kern="1200">
        <a:solidFill>
          <a:schemeClr val="tx1"/>
        </a:solidFill>
        <a:latin typeface="Frutiger 45 Light"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00FF"/>
    <a:srgbClr val="FFFFFF"/>
    <a:srgbClr val="33CC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74867" autoAdjust="0"/>
  </p:normalViewPr>
  <p:slideViewPr>
    <p:cSldViewPr>
      <p:cViewPr>
        <p:scale>
          <a:sx n="90" d="100"/>
          <a:sy n="90" d="100"/>
        </p:scale>
        <p:origin x="-2244" y="1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30"/>
    </p:cViewPr>
  </p:notesTextViewPr>
  <p:sorterViewPr>
    <p:cViewPr>
      <p:scale>
        <a:sx n="66" d="100"/>
        <a:sy n="66" d="100"/>
      </p:scale>
      <p:origin x="0" y="0"/>
    </p:cViewPr>
  </p:sorterViewPr>
  <p:notesViewPr>
    <p:cSldViewPr>
      <p:cViewPr>
        <p:scale>
          <a:sx n="80" d="100"/>
          <a:sy n="80" d="100"/>
        </p:scale>
        <p:origin x="-3930"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2888942" cy="496732"/>
          </a:xfrm>
          <a:prstGeom prst="rect">
            <a:avLst/>
          </a:prstGeom>
          <a:noFill/>
          <a:ln w="9525">
            <a:noFill/>
            <a:miter lim="800000"/>
            <a:headEnd/>
            <a:tailEnd/>
          </a:ln>
          <a:effectLst/>
        </p:spPr>
        <p:txBody>
          <a:bodyPr vert="horz" wrap="square" lIns="91051" tIns="45526" rIns="91051" bIns="45526" numCol="1" anchor="t" anchorCtr="0" compatLnSpc="1">
            <a:prstTxWarp prst="textNoShape">
              <a:avLst/>
            </a:prstTxWarp>
          </a:bodyPr>
          <a:lstStyle>
            <a:lvl1pPr defTabSz="910465" eaLnBrk="0" hangingPunct="0">
              <a:defRPr sz="1200">
                <a:latin typeface="Times New Roman" charset="0"/>
                <a:ea typeface="+mn-ea"/>
                <a:cs typeface="+mn-cs"/>
              </a:defRPr>
            </a:lvl1pPr>
          </a:lstStyle>
          <a:p>
            <a:pPr>
              <a:defRPr/>
            </a:pPr>
            <a:endParaRPr lang="en-GB"/>
          </a:p>
        </p:txBody>
      </p:sp>
      <p:sp>
        <p:nvSpPr>
          <p:cNvPr id="17411" name="Rectangle 3"/>
          <p:cNvSpPr>
            <a:spLocks noGrp="1" noChangeArrowheads="1"/>
          </p:cNvSpPr>
          <p:nvPr>
            <p:ph type="dt" sz="quarter" idx="1"/>
          </p:nvPr>
        </p:nvSpPr>
        <p:spPr bwMode="auto">
          <a:xfrm>
            <a:off x="3780146" y="0"/>
            <a:ext cx="2888942" cy="496732"/>
          </a:xfrm>
          <a:prstGeom prst="rect">
            <a:avLst/>
          </a:prstGeom>
          <a:noFill/>
          <a:ln w="9525">
            <a:noFill/>
            <a:miter lim="800000"/>
            <a:headEnd/>
            <a:tailEnd/>
          </a:ln>
          <a:effectLst/>
        </p:spPr>
        <p:txBody>
          <a:bodyPr vert="horz" wrap="square" lIns="91051" tIns="45526" rIns="91051" bIns="45526" numCol="1" anchor="t" anchorCtr="0" compatLnSpc="1">
            <a:prstTxWarp prst="textNoShape">
              <a:avLst/>
            </a:prstTxWarp>
          </a:bodyPr>
          <a:lstStyle>
            <a:lvl1pPr algn="r" defTabSz="910465" eaLnBrk="0" hangingPunct="0">
              <a:defRPr sz="1200">
                <a:latin typeface="Times New Roman" charset="0"/>
                <a:ea typeface="+mn-ea"/>
                <a:cs typeface="+mn-cs"/>
              </a:defRPr>
            </a:lvl1pPr>
          </a:lstStyle>
          <a:p>
            <a:pPr>
              <a:defRPr/>
            </a:pPr>
            <a:endParaRPr lang="en-GB"/>
          </a:p>
        </p:txBody>
      </p:sp>
      <p:sp>
        <p:nvSpPr>
          <p:cNvPr id="17412" name="Rectangle 4"/>
          <p:cNvSpPr>
            <a:spLocks noGrp="1" noChangeArrowheads="1"/>
          </p:cNvSpPr>
          <p:nvPr>
            <p:ph type="ftr" sz="quarter" idx="2"/>
          </p:nvPr>
        </p:nvSpPr>
        <p:spPr bwMode="auto">
          <a:xfrm>
            <a:off x="1" y="9429909"/>
            <a:ext cx="2888942" cy="496732"/>
          </a:xfrm>
          <a:prstGeom prst="rect">
            <a:avLst/>
          </a:prstGeom>
          <a:noFill/>
          <a:ln w="9525">
            <a:noFill/>
            <a:miter lim="800000"/>
            <a:headEnd/>
            <a:tailEnd/>
          </a:ln>
          <a:effectLst/>
        </p:spPr>
        <p:txBody>
          <a:bodyPr vert="horz" wrap="square" lIns="91051" tIns="45526" rIns="91051" bIns="45526" numCol="1" anchor="b" anchorCtr="0" compatLnSpc="1">
            <a:prstTxWarp prst="textNoShape">
              <a:avLst/>
            </a:prstTxWarp>
          </a:bodyPr>
          <a:lstStyle>
            <a:lvl1pPr defTabSz="910465" eaLnBrk="0" hangingPunct="0">
              <a:defRPr sz="1200">
                <a:latin typeface="Times New Roman" charset="0"/>
                <a:ea typeface="+mn-ea"/>
                <a:cs typeface="+mn-cs"/>
              </a:defRPr>
            </a:lvl1pPr>
          </a:lstStyle>
          <a:p>
            <a:pPr>
              <a:defRPr/>
            </a:pPr>
            <a:endParaRPr lang="en-GB"/>
          </a:p>
        </p:txBody>
      </p:sp>
      <p:sp>
        <p:nvSpPr>
          <p:cNvPr id="17413" name="Rectangle 5"/>
          <p:cNvSpPr>
            <a:spLocks noGrp="1" noChangeArrowheads="1"/>
          </p:cNvSpPr>
          <p:nvPr>
            <p:ph type="sldNum" sz="quarter" idx="3"/>
          </p:nvPr>
        </p:nvSpPr>
        <p:spPr bwMode="auto">
          <a:xfrm>
            <a:off x="3780146" y="9429909"/>
            <a:ext cx="2888942" cy="496732"/>
          </a:xfrm>
          <a:prstGeom prst="rect">
            <a:avLst/>
          </a:prstGeom>
          <a:noFill/>
          <a:ln w="9525">
            <a:noFill/>
            <a:miter lim="800000"/>
            <a:headEnd/>
            <a:tailEnd/>
          </a:ln>
          <a:effectLst/>
        </p:spPr>
        <p:txBody>
          <a:bodyPr vert="horz" wrap="square" lIns="91051" tIns="45526" rIns="91051" bIns="45526" numCol="1" anchor="b" anchorCtr="0" compatLnSpc="1">
            <a:prstTxWarp prst="textNoShape">
              <a:avLst/>
            </a:prstTxWarp>
          </a:bodyPr>
          <a:lstStyle>
            <a:lvl1pPr algn="r" defTabSz="910465" eaLnBrk="0" hangingPunct="0">
              <a:defRPr sz="1200">
                <a:latin typeface="Times New Roman" charset="0"/>
                <a:ea typeface="ＭＳ Ｐゴシック" charset="-128"/>
                <a:cs typeface="+mn-cs"/>
              </a:defRPr>
            </a:lvl1pPr>
          </a:lstStyle>
          <a:p>
            <a:pPr>
              <a:defRPr/>
            </a:pPr>
            <a:fld id="{04D1F0BF-3C6D-4A50-9719-B35FE56D116C}" type="slidenum">
              <a:rPr lang="en-GB"/>
              <a:pPr>
                <a:defRPr/>
              </a:pPr>
              <a:t>‹#›</a:t>
            </a:fld>
            <a:endParaRPr lang="en-GB"/>
          </a:p>
        </p:txBody>
      </p:sp>
    </p:spTree>
    <p:extLst>
      <p:ext uri="{BB962C8B-B14F-4D97-AF65-F5344CB8AC3E}">
        <p14:creationId xmlns:p14="http://schemas.microsoft.com/office/powerpoint/2010/main" val="3695917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1" y="0"/>
            <a:ext cx="2888942" cy="496732"/>
          </a:xfrm>
          <a:prstGeom prst="rect">
            <a:avLst/>
          </a:prstGeom>
          <a:noFill/>
          <a:ln w="9525">
            <a:noFill/>
            <a:miter lim="800000"/>
            <a:headEnd/>
            <a:tailEnd/>
          </a:ln>
          <a:effectLst/>
        </p:spPr>
        <p:txBody>
          <a:bodyPr vert="horz" wrap="square" lIns="91051" tIns="45526" rIns="91051" bIns="45526" numCol="1" anchor="t" anchorCtr="0" compatLnSpc="1">
            <a:prstTxWarp prst="textNoShape">
              <a:avLst/>
            </a:prstTxWarp>
          </a:bodyPr>
          <a:lstStyle>
            <a:lvl1pPr defTabSz="910465" eaLnBrk="0" hangingPunct="0">
              <a:defRPr sz="1200">
                <a:ea typeface="+mn-ea"/>
                <a:cs typeface="+mn-cs"/>
              </a:defRPr>
            </a:lvl1pPr>
          </a:lstStyle>
          <a:p>
            <a:pPr>
              <a:defRPr/>
            </a:pPr>
            <a:endParaRPr lang="en-GB"/>
          </a:p>
        </p:txBody>
      </p:sp>
      <p:sp>
        <p:nvSpPr>
          <p:cNvPr id="77827" name="Rectangle 1027"/>
          <p:cNvSpPr>
            <a:spLocks noGrp="1" noChangeArrowheads="1"/>
          </p:cNvSpPr>
          <p:nvPr>
            <p:ph type="dt" idx="1"/>
          </p:nvPr>
        </p:nvSpPr>
        <p:spPr bwMode="auto">
          <a:xfrm>
            <a:off x="3780146" y="0"/>
            <a:ext cx="2888942" cy="496732"/>
          </a:xfrm>
          <a:prstGeom prst="rect">
            <a:avLst/>
          </a:prstGeom>
          <a:noFill/>
          <a:ln w="9525">
            <a:noFill/>
            <a:miter lim="800000"/>
            <a:headEnd/>
            <a:tailEnd/>
          </a:ln>
          <a:effectLst/>
        </p:spPr>
        <p:txBody>
          <a:bodyPr vert="horz" wrap="square" lIns="91051" tIns="45526" rIns="91051" bIns="45526" numCol="1" anchor="t" anchorCtr="0" compatLnSpc="1">
            <a:prstTxWarp prst="textNoShape">
              <a:avLst/>
            </a:prstTxWarp>
          </a:bodyPr>
          <a:lstStyle>
            <a:lvl1pPr algn="r" defTabSz="910465" eaLnBrk="0" hangingPunct="0">
              <a:defRPr sz="1200">
                <a:ea typeface="+mn-ea"/>
                <a:cs typeface="+mn-cs"/>
              </a:defRPr>
            </a:lvl1pPr>
          </a:lstStyle>
          <a:p>
            <a:pPr>
              <a:defRPr/>
            </a:pPr>
            <a:endParaRPr lang="en-GB"/>
          </a:p>
        </p:txBody>
      </p:sp>
      <p:sp>
        <p:nvSpPr>
          <p:cNvPr id="50180" name="Rectangle 1028"/>
          <p:cNvSpPr>
            <a:spLocks noGrp="1" noRot="1" noChangeAspect="1" noChangeArrowheads="1" noTextEdit="1"/>
          </p:cNvSpPr>
          <p:nvPr>
            <p:ph type="sldImg" idx="2"/>
          </p:nvPr>
        </p:nvSpPr>
        <p:spPr bwMode="auto">
          <a:xfrm>
            <a:off x="855663" y="746125"/>
            <a:ext cx="495935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1029"/>
          <p:cNvSpPr>
            <a:spLocks noGrp="1" noChangeArrowheads="1"/>
          </p:cNvSpPr>
          <p:nvPr>
            <p:ph type="body" sz="quarter" idx="3"/>
          </p:nvPr>
        </p:nvSpPr>
        <p:spPr bwMode="auto">
          <a:xfrm>
            <a:off x="889631" y="4714955"/>
            <a:ext cx="4889826" cy="4465789"/>
          </a:xfrm>
          <a:prstGeom prst="rect">
            <a:avLst/>
          </a:prstGeom>
          <a:noFill/>
          <a:ln w="9525">
            <a:noFill/>
            <a:miter lim="800000"/>
            <a:headEnd/>
            <a:tailEnd/>
          </a:ln>
          <a:effectLst/>
        </p:spPr>
        <p:txBody>
          <a:bodyPr vert="horz" wrap="square" lIns="91051" tIns="45526" rIns="91051" bIns="455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7830" name="Rectangle 1030"/>
          <p:cNvSpPr>
            <a:spLocks noGrp="1" noChangeArrowheads="1"/>
          </p:cNvSpPr>
          <p:nvPr>
            <p:ph type="ftr" sz="quarter" idx="4"/>
          </p:nvPr>
        </p:nvSpPr>
        <p:spPr bwMode="auto">
          <a:xfrm>
            <a:off x="1" y="9429909"/>
            <a:ext cx="2888942" cy="496732"/>
          </a:xfrm>
          <a:prstGeom prst="rect">
            <a:avLst/>
          </a:prstGeom>
          <a:noFill/>
          <a:ln w="9525">
            <a:noFill/>
            <a:miter lim="800000"/>
            <a:headEnd/>
            <a:tailEnd/>
          </a:ln>
          <a:effectLst/>
        </p:spPr>
        <p:txBody>
          <a:bodyPr vert="horz" wrap="square" lIns="91051" tIns="45526" rIns="91051" bIns="45526" numCol="1" anchor="b" anchorCtr="0" compatLnSpc="1">
            <a:prstTxWarp prst="textNoShape">
              <a:avLst/>
            </a:prstTxWarp>
          </a:bodyPr>
          <a:lstStyle>
            <a:lvl1pPr defTabSz="910465" eaLnBrk="0" hangingPunct="0">
              <a:defRPr sz="1200">
                <a:ea typeface="+mn-ea"/>
                <a:cs typeface="+mn-cs"/>
              </a:defRPr>
            </a:lvl1pPr>
          </a:lstStyle>
          <a:p>
            <a:pPr>
              <a:defRPr/>
            </a:pPr>
            <a:endParaRPr lang="en-GB"/>
          </a:p>
        </p:txBody>
      </p:sp>
      <p:sp>
        <p:nvSpPr>
          <p:cNvPr id="77831" name="Rectangle 1031"/>
          <p:cNvSpPr>
            <a:spLocks noGrp="1" noChangeArrowheads="1"/>
          </p:cNvSpPr>
          <p:nvPr>
            <p:ph type="sldNum" sz="quarter" idx="5"/>
          </p:nvPr>
        </p:nvSpPr>
        <p:spPr bwMode="auto">
          <a:xfrm>
            <a:off x="3780146" y="9429909"/>
            <a:ext cx="2888942" cy="496732"/>
          </a:xfrm>
          <a:prstGeom prst="rect">
            <a:avLst/>
          </a:prstGeom>
          <a:noFill/>
          <a:ln w="9525">
            <a:noFill/>
            <a:miter lim="800000"/>
            <a:headEnd/>
            <a:tailEnd/>
          </a:ln>
          <a:effectLst/>
        </p:spPr>
        <p:txBody>
          <a:bodyPr vert="horz" wrap="square" lIns="91051" tIns="45526" rIns="91051" bIns="45526" numCol="1" anchor="b" anchorCtr="0" compatLnSpc="1">
            <a:prstTxWarp prst="textNoShape">
              <a:avLst/>
            </a:prstTxWarp>
          </a:bodyPr>
          <a:lstStyle>
            <a:lvl1pPr algn="r" defTabSz="910465" eaLnBrk="0" hangingPunct="0">
              <a:defRPr sz="1200">
                <a:ea typeface="ＭＳ Ｐゴシック" charset="-128"/>
                <a:cs typeface="+mn-cs"/>
              </a:defRPr>
            </a:lvl1pPr>
          </a:lstStyle>
          <a:p>
            <a:pPr>
              <a:defRPr/>
            </a:pPr>
            <a:fld id="{64286DAC-8510-4F79-B42D-995AD5C6C0D1}" type="slidenum">
              <a:rPr lang="en-GB"/>
              <a:pPr>
                <a:defRPr/>
              </a:pPr>
              <a:t>‹#›</a:t>
            </a:fld>
            <a:endParaRPr lang="en-GB"/>
          </a:p>
        </p:txBody>
      </p:sp>
    </p:spTree>
    <p:extLst>
      <p:ext uri="{BB962C8B-B14F-4D97-AF65-F5344CB8AC3E}">
        <p14:creationId xmlns:p14="http://schemas.microsoft.com/office/powerpoint/2010/main" val="2272147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Times New Roman" pitchFamily="18" charset="0"/>
                <a:ea typeface="ＭＳ Ｐゴシック" pitchFamily="34" charset="-128"/>
              </a:defRPr>
            </a:lvl1pPr>
            <a:lvl2pPr marL="739775" indent="-284163" defTabSz="908050" eaLnBrk="0" hangingPunct="0">
              <a:spcBef>
                <a:spcPct val="30000"/>
              </a:spcBef>
              <a:defRPr sz="1200">
                <a:solidFill>
                  <a:schemeClr val="tx1"/>
                </a:solidFill>
                <a:latin typeface="Times New Roman" pitchFamily="18" charset="0"/>
                <a:ea typeface="ＭＳ Ｐゴシック" pitchFamily="34" charset="-128"/>
              </a:defRPr>
            </a:lvl2pPr>
            <a:lvl3pPr marL="1136650" indent="-227013" defTabSz="908050" eaLnBrk="0" hangingPunct="0">
              <a:spcBef>
                <a:spcPct val="30000"/>
              </a:spcBef>
              <a:defRPr sz="1200">
                <a:solidFill>
                  <a:schemeClr val="tx1"/>
                </a:solidFill>
                <a:latin typeface="Times New Roman" pitchFamily="18" charset="0"/>
                <a:ea typeface="ＭＳ Ｐゴシック" pitchFamily="34" charset="-128"/>
              </a:defRPr>
            </a:lvl3pPr>
            <a:lvl4pPr marL="1592263" indent="-227013" defTabSz="908050" eaLnBrk="0" hangingPunct="0">
              <a:spcBef>
                <a:spcPct val="30000"/>
              </a:spcBef>
              <a:defRPr sz="1200">
                <a:solidFill>
                  <a:schemeClr val="tx1"/>
                </a:solidFill>
                <a:latin typeface="Times New Roman" pitchFamily="18" charset="0"/>
                <a:ea typeface="ＭＳ Ｐゴシック" pitchFamily="34" charset="-128"/>
              </a:defRPr>
            </a:lvl4pPr>
            <a:lvl5pPr marL="2047875" indent="-227013" defTabSz="908050" eaLnBrk="0" hangingPunct="0">
              <a:spcBef>
                <a:spcPct val="30000"/>
              </a:spcBef>
              <a:defRPr sz="1200">
                <a:solidFill>
                  <a:schemeClr val="tx1"/>
                </a:solidFill>
                <a:latin typeface="Times New Roman" pitchFamily="18" charset="0"/>
                <a:ea typeface="ＭＳ Ｐゴシック" pitchFamily="34" charset="-128"/>
              </a:defRPr>
            </a:lvl5pPr>
            <a:lvl6pPr marL="25050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622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194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766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F231B568-550E-4031-B1C0-B83E8303EBDA}" type="slidenum">
              <a:rPr lang="en-GB" altLang="en-US" smtClean="0">
                <a:latin typeface="Frutiger 45 Light" pitchFamily="34" charset="0"/>
              </a:rPr>
              <a:pPr>
                <a:spcBef>
                  <a:spcPct val="0"/>
                </a:spcBef>
              </a:pPr>
              <a:t>1</a:t>
            </a:fld>
            <a:endParaRPr lang="en-GB" altLang="en-US" smtClean="0">
              <a:latin typeface="Frutiger 45 Light"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553270" y="4714953"/>
            <a:ext cx="5633281" cy="4523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100" b="1" u="sng" dirty="0" smtClean="0">
                <a:latin typeface="Arial" pitchFamily="34" charset="0"/>
                <a:ea typeface="ＭＳ Ｐゴシック" pitchFamily="34" charset="-128"/>
                <a:cs typeface="Arial" pitchFamily="34" charset="0"/>
              </a:rPr>
              <a:t>CPD Session: PowerPoint, notes and group activities</a:t>
            </a:r>
          </a:p>
          <a:p>
            <a:pPr>
              <a:spcBef>
                <a:spcPct val="0"/>
              </a:spcBef>
            </a:pPr>
            <a:endParaRPr lang="en-GB" altLang="en-US" sz="1100" dirty="0" smtClean="0">
              <a:latin typeface="Arial" pitchFamily="34" charset="0"/>
              <a:ea typeface="ＭＳ Ｐゴシック" pitchFamily="34" charset="-128"/>
              <a:cs typeface="Arial" pitchFamily="34" charset="0"/>
            </a:endParaRPr>
          </a:p>
          <a:p>
            <a:pPr>
              <a:spcBef>
                <a:spcPct val="0"/>
              </a:spcBef>
            </a:pPr>
            <a:r>
              <a:rPr lang="en-GB" altLang="en-US" sz="1100" b="1" dirty="0" smtClean="0">
                <a:latin typeface="Arial" pitchFamily="34" charset="0"/>
                <a:ea typeface="ＭＳ Ｐゴシック" pitchFamily="34" charset="-128"/>
                <a:cs typeface="Arial" pitchFamily="34" charset="0"/>
              </a:rPr>
              <a:t>The slides and information in this CPD session can be used as a template, but can also be adapted to reflect local need and priorities.</a:t>
            </a:r>
          </a:p>
          <a:p>
            <a:pPr>
              <a:spcBef>
                <a:spcPct val="0"/>
              </a:spcBef>
            </a:pPr>
            <a:endParaRPr lang="en-GB" altLang="en-US" sz="1100" dirty="0" smtClean="0">
              <a:latin typeface="Arial" pitchFamily="34" charset="0"/>
              <a:ea typeface="ＭＳ Ｐゴシック" pitchFamily="34" charset="-128"/>
              <a:cs typeface="Arial" pitchFamily="34" charset="0"/>
            </a:endParaRPr>
          </a:p>
          <a:p>
            <a:pPr>
              <a:spcBef>
                <a:spcPct val="0"/>
              </a:spcBef>
            </a:pPr>
            <a:r>
              <a:rPr lang="en-GB" altLang="en-US" sz="1100" dirty="0" smtClean="0">
                <a:latin typeface="Arial" pitchFamily="34" charset="0"/>
                <a:ea typeface="ＭＳ Ｐゴシック" pitchFamily="34" charset="-128"/>
                <a:cs typeface="Arial" pitchFamily="34" charset="0"/>
              </a:rPr>
              <a:t>The overall aim of this resource is to support a continuing professional development session to explore the practice guideline </a:t>
            </a:r>
            <a:r>
              <a:rPr lang="en-GB" altLang="en-US" sz="1100" i="1" dirty="0" smtClean="0">
                <a:latin typeface="Arial" pitchFamily="34" charset="0"/>
                <a:ea typeface="ＭＳ Ｐゴシック" pitchFamily="34" charset="-128"/>
                <a:cs typeface="Arial" pitchFamily="34" charset="0"/>
              </a:rPr>
              <a:t>Occupational therapy for adults undergoing total hip replacement</a:t>
            </a:r>
            <a:r>
              <a:rPr lang="en-GB" altLang="en-US" sz="1100" i="0" dirty="0" smtClean="0">
                <a:latin typeface="Arial" pitchFamily="34" charset="0"/>
                <a:ea typeface="ＭＳ Ｐゴシック" pitchFamily="34" charset="-128"/>
                <a:cs typeface="Arial" pitchFamily="34" charset="0"/>
              </a:rPr>
              <a:t>,</a:t>
            </a:r>
            <a:r>
              <a:rPr lang="en-GB" altLang="en-US" sz="1100" dirty="0" smtClean="0">
                <a:latin typeface="Arial" pitchFamily="34" charset="0"/>
                <a:ea typeface="ＭＳ Ｐゴシック" pitchFamily="34" charset="-128"/>
                <a:cs typeface="Arial" pitchFamily="34" charset="0"/>
              </a:rPr>
              <a:t> 2</a:t>
            </a:r>
            <a:r>
              <a:rPr lang="en-GB" altLang="en-US" sz="1100" baseline="30000" dirty="0" smtClean="0">
                <a:latin typeface="Arial" pitchFamily="34" charset="0"/>
                <a:ea typeface="ＭＳ Ｐゴシック" pitchFamily="34" charset="-128"/>
                <a:cs typeface="Arial" pitchFamily="34" charset="0"/>
              </a:rPr>
              <a:t>nd</a:t>
            </a:r>
            <a:r>
              <a:rPr lang="en-GB" altLang="en-US" sz="1100" dirty="0" smtClean="0">
                <a:latin typeface="Arial" pitchFamily="34" charset="0"/>
                <a:ea typeface="ＭＳ Ｐゴシック" pitchFamily="34" charset="-128"/>
                <a:cs typeface="Arial" pitchFamily="34" charset="0"/>
              </a:rPr>
              <a:t> edition (RCOT 2017). </a:t>
            </a:r>
          </a:p>
          <a:p>
            <a:pPr>
              <a:spcBef>
                <a:spcPct val="0"/>
              </a:spcBef>
            </a:pPr>
            <a:endParaRPr lang="en-GB" altLang="en-US" sz="1100" dirty="0" smtClean="0">
              <a:latin typeface="Arial" pitchFamily="34" charset="0"/>
              <a:ea typeface="ＭＳ Ｐゴシック" pitchFamily="34" charset="-128"/>
              <a:cs typeface="Arial" pitchFamily="34" charset="0"/>
            </a:endParaRPr>
          </a:p>
          <a:p>
            <a:pPr>
              <a:spcBef>
                <a:spcPct val="0"/>
              </a:spcBef>
            </a:pPr>
            <a:r>
              <a:rPr lang="en-GB" altLang="en-US" sz="1100" dirty="0" smtClean="0">
                <a:latin typeface="Arial" pitchFamily="34" charset="0"/>
                <a:ea typeface="ＭＳ Ｐゴシック" pitchFamily="34" charset="-128"/>
                <a:cs typeface="Arial" pitchFamily="34" charset="0"/>
              </a:rPr>
              <a:t>The resource comprises this PowerPoint presentation and notes,</a:t>
            </a:r>
            <a:r>
              <a:rPr lang="en-GB" altLang="en-US" sz="1100" baseline="0" dirty="0" smtClean="0">
                <a:latin typeface="Arial" pitchFamily="34" charset="0"/>
                <a:ea typeface="ＭＳ Ｐゴシック" pitchFamily="34" charset="-128"/>
                <a:cs typeface="Arial" pitchFamily="34" charset="0"/>
              </a:rPr>
              <a:t> which </a:t>
            </a:r>
            <a:r>
              <a:rPr lang="en-GB" altLang="en-US" sz="1100" dirty="0" smtClean="0">
                <a:latin typeface="Arial" pitchFamily="34" charset="0"/>
                <a:ea typeface="ＭＳ Ｐゴシック" pitchFamily="34" charset="-128"/>
                <a:cs typeface="Arial" pitchFamily="34" charset="0"/>
              </a:rPr>
              <a:t>can be used for a one-hour facilitated workshop or for individual self-directed learning. </a:t>
            </a:r>
          </a:p>
          <a:p>
            <a:pPr>
              <a:spcBef>
                <a:spcPct val="0"/>
              </a:spcBef>
            </a:pPr>
            <a:endParaRPr lang="en-GB" altLang="en-US" sz="1100" dirty="0" smtClean="0">
              <a:latin typeface="Arial" pitchFamily="34" charset="0"/>
              <a:ea typeface="ＭＳ Ｐゴシック" pitchFamily="34" charset="-128"/>
              <a:cs typeface="Arial" pitchFamily="34" charset="0"/>
            </a:endParaRPr>
          </a:p>
          <a:p>
            <a:pPr>
              <a:spcBef>
                <a:spcPct val="0"/>
              </a:spcBef>
            </a:pPr>
            <a:r>
              <a:rPr lang="en-GB" altLang="en-US" sz="1100" dirty="0" smtClean="0">
                <a:latin typeface="Arial" pitchFamily="34" charset="0"/>
                <a:ea typeface="ＭＳ Ｐゴシック" pitchFamily="34" charset="-128"/>
                <a:cs typeface="Arial" pitchFamily="34" charset="0"/>
              </a:rPr>
              <a:t>There are some interactive activities which are intended to be used to encourage reflection on current practice and to explore some areas in more detail. </a:t>
            </a:r>
          </a:p>
          <a:p>
            <a:pPr>
              <a:spcBef>
                <a:spcPct val="0"/>
              </a:spcBef>
            </a:pPr>
            <a:endParaRPr lang="en-GB" altLang="en-US" sz="1100" dirty="0" smtClean="0">
              <a:latin typeface="Arial" pitchFamily="34" charset="0"/>
              <a:ea typeface="ＭＳ Ｐゴシック" pitchFamily="34" charset="-128"/>
              <a:cs typeface="Arial" pitchFamily="34" charset="0"/>
            </a:endParaRPr>
          </a:p>
          <a:p>
            <a:pPr>
              <a:spcBef>
                <a:spcPct val="0"/>
              </a:spcBef>
              <a:spcAft>
                <a:spcPts val="600"/>
              </a:spcAft>
            </a:pPr>
            <a:r>
              <a:rPr lang="en-GB" altLang="en-US" sz="1100" b="1" dirty="0" smtClean="0">
                <a:latin typeface="Arial" pitchFamily="34" charset="0"/>
                <a:ea typeface="ＭＳ Ｐゴシック" pitchFamily="34" charset="-128"/>
                <a:cs typeface="Arial" pitchFamily="34" charset="0"/>
              </a:rPr>
              <a:t>Pre-requisite materials:</a:t>
            </a:r>
          </a:p>
          <a:p>
            <a:pPr marL="171450" indent="-171450">
              <a:spcBef>
                <a:spcPct val="0"/>
              </a:spcBef>
              <a:buFont typeface="Arial" panose="020B0604020202020204" pitchFamily="34" charset="0"/>
              <a:buChar char="•"/>
            </a:pPr>
            <a:r>
              <a:rPr lang="en-GB" altLang="en-US" sz="1100" dirty="0" smtClean="0">
                <a:latin typeface="Arial" pitchFamily="34" charset="0"/>
                <a:ea typeface="ＭＳ Ｐゴシック" pitchFamily="34" charset="-128"/>
                <a:cs typeface="Arial" pitchFamily="34" charset="0"/>
              </a:rPr>
              <a:t>Guideline document:</a:t>
            </a:r>
            <a:r>
              <a:rPr lang="en-GB" altLang="en-US" sz="1100" i="1" dirty="0" smtClean="0">
                <a:latin typeface="Arial" pitchFamily="34" charset="0"/>
                <a:ea typeface="ＭＳ Ｐゴシック" pitchFamily="34" charset="-128"/>
                <a:cs typeface="Arial" pitchFamily="34" charset="0"/>
              </a:rPr>
              <a:t> Occupational therapy for adults undergoing total hip replacement,</a:t>
            </a:r>
            <a:r>
              <a:rPr lang="en-GB" altLang="en-US" sz="1100" i="1" baseline="0" dirty="0" smtClean="0">
                <a:latin typeface="Arial" pitchFamily="34" charset="0"/>
                <a:ea typeface="ＭＳ Ｐゴシック" pitchFamily="34" charset="-128"/>
                <a:cs typeface="Arial" pitchFamily="34" charset="0"/>
              </a:rPr>
              <a:t> </a:t>
            </a:r>
            <a:r>
              <a:rPr lang="en-GB" altLang="en-US" sz="1100" i="0" baseline="0" dirty="0" smtClean="0">
                <a:latin typeface="Arial" pitchFamily="34" charset="0"/>
                <a:ea typeface="ＭＳ Ｐゴシック" pitchFamily="34" charset="-128"/>
                <a:cs typeface="Arial" pitchFamily="34" charset="0"/>
              </a:rPr>
              <a:t>2</a:t>
            </a:r>
            <a:r>
              <a:rPr lang="en-GB" altLang="en-US" sz="1100" i="0" baseline="30000" dirty="0" smtClean="0">
                <a:latin typeface="Arial" pitchFamily="34" charset="0"/>
                <a:ea typeface="ＭＳ Ｐゴシック" pitchFamily="34" charset="-128"/>
                <a:cs typeface="Arial" pitchFamily="34" charset="0"/>
              </a:rPr>
              <a:t>nd</a:t>
            </a:r>
            <a:r>
              <a:rPr lang="en-GB" altLang="en-US" sz="1100" i="0" baseline="0" dirty="0" smtClean="0">
                <a:latin typeface="Arial" pitchFamily="34" charset="0"/>
                <a:ea typeface="ＭＳ Ｐゴシック" pitchFamily="34" charset="-128"/>
                <a:cs typeface="Arial" pitchFamily="34" charset="0"/>
              </a:rPr>
              <a:t> edition </a:t>
            </a:r>
            <a:r>
              <a:rPr lang="en-GB" altLang="en-US" sz="1100" dirty="0" smtClean="0">
                <a:latin typeface="Arial" pitchFamily="34" charset="0"/>
                <a:ea typeface="ＭＳ Ｐゴシック" pitchFamily="34" charset="-128"/>
                <a:cs typeface="Arial" pitchFamily="34" charset="0"/>
              </a:rPr>
              <a:t>(RCOT 2017)</a:t>
            </a:r>
          </a:p>
          <a:p>
            <a:pPr marL="171450" indent="-171450">
              <a:spcBef>
                <a:spcPct val="0"/>
              </a:spcBef>
              <a:buFont typeface="Arial" panose="020B0604020202020204" pitchFamily="34" charset="0"/>
              <a:buChar char="•"/>
            </a:pPr>
            <a:r>
              <a:rPr lang="en-GB" altLang="en-US" sz="1100" dirty="0" smtClean="0">
                <a:latin typeface="Arial" pitchFamily="34" charset="0"/>
                <a:ea typeface="ＭＳ Ｐゴシック" pitchFamily="34" charset="-128"/>
                <a:cs typeface="Arial" pitchFamily="34" charset="0"/>
              </a:rPr>
              <a:t>Implementation tools  (Audit Form</a:t>
            </a:r>
            <a:r>
              <a:rPr lang="en-GB" altLang="en-US" sz="1100" baseline="0" dirty="0" smtClean="0">
                <a:latin typeface="Arial" pitchFamily="34" charset="0"/>
                <a:ea typeface="ＭＳ Ｐゴシック" pitchFamily="34" charset="-128"/>
                <a:cs typeface="Arial" pitchFamily="34" charset="0"/>
              </a:rPr>
              <a:t> and </a:t>
            </a:r>
            <a:r>
              <a:rPr lang="en-GB" altLang="en-US" sz="1100" dirty="0" smtClean="0">
                <a:latin typeface="Arial" pitchFamily="34" charset="0"/>
                <a:ea typeface="ＭＳ Ｐゴシック" pitchFamily="34" charset="-128"/>
                <a:cs typeface="Arial" pitchFamily="34" charset="0"/>
              </a:rPr>
              <a:t>Quick Reference Guide).</a:t>
            </a:r>
          </a:p>
          <a:p>
            <a:pPr>
              <a:spcBef>
                <a:spcPct val="0"/>
              </a:spcBef>
            </a:pPr>
            <a:endParaRPr lang="en-GB" altLang="en-US" sz="1100" dirty="0" smtClean="0">
              <a:latin typeface="Arial" pitchFamily="34" charset="0"/>
              <a:ea typeface="ＭＳ Ｐゴシック" pitchFamily="34" charset="-128"/>
              <a:cs typeface="Arial" pitchFamily="34" charset="0"/>
            </a:endParaRPr>
          </a:p>
          <a:p>
            <a:pPr>
              <a:spcBef>
                <a:spcPct val="0"/>
              </a:spcBef>
            </a:pPr>
            <a:r>
              <a:rPr lang="en-GB" altLang="en-US" sz="1100" dirty="0" smtClean="0">
                <a:latin typeface="Arial" pitchFamily="34" charset="0"/>
                <a:ea typeface="ＭＳ Ｐゴシック" pitchFamily="34" charset="-128"/>
                <a:cs typeface="Arial" pitchFamily="34" charset="0"/>
              </a:rPr>
              <a:t>It is essential that workshop facilitators familiarise themselves with the full guideline document and implementation tools in advance. </a:t>
            </a:r>
          </a:p>
          <a:p>
            <a:endParaRPr lang="en-US" altLang="en-US" dirty="0" smtClean="0">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spcAft>
                <a:spcPts val="0"/>
              </a:spcAft>
            </a:pPr>
            <a:r>
              <a:rPr lang="en-GB" altLang="en-US" sz="1100" b="1" dirty="0" smtClean="0">
                <a:solidFill>
                  <a:srgbClr val="000000"/>
                </a:solidFill>
                <a:latin typeface="Arial" pitchFamily="34" charset="0"/>
                <a:ea typeface="ＭＳ Ｐゴシック" pitchFamily="34" charset="-128"/>
                <a:cs typeface="Arial" pitchFamily="34" charset="0"/>
              </a:rPr>
              <a:t>Activity 1</a:t>
            </a:r>
          </a:p>
          <a:p>
            <a:pPr>
              <a:spcBef>
                <a:spcPts val="0"/>
              </a:spcBef>
              <a:spcAft>
                <a:spcPts val="0"/>
              </a:spcAft>
            </a:pPr>
            <a:endParaRPr lang="en-GB" altLang="en-US" sz="600" dirty="0" smtClean="0">
              <a:solidFill>
                <a:srgbClr val="000000"/>
              </a:solidFill>
              <a:latin typeface="Arial" pitchFamily="34" charset="0"/>
              <a:ea typeface="ＭＳ Ｐゴシック" pitchFamily="34" charset="-128"/>
              <a:cs typeface="Arial" pitchFamily="34" charset="0"/>
            </a:endParaRPr>
          </a:p>
          <a:p>
            <a:pPr>
              <a:spcBef>
                <a:spcPts val="0"/>
              </a:spcBef>
              <a:spcAft>
                <a:spcPts val="0"/>
              </a:spcAft>
            </a:pPr>
            <a:r>
              <a:rPr lang="en-GB" altLang="en-US" sz="1100" dirty="0" smtClean="0">
                <a:solidFill>
                  <a:srgbClr val="000000"/>
                </a:solidFill>
                <a:latin typeface="Arial" pitchFamily="34" charset="0"/>
                <a:ea typeface="ＭＳ Ｐゴシック" pitchFamily="34" charset="-128"/>
                <a:cs typeface="Arial" pitchFamily="34" charset="0"/>
              </a:rPr>
              <a:t>Activity 1 can be carried out prior to showing the next slide (11, </a:t>
            </a:r>
            <a:r>
              <a:rPr lang="en-GB" altLang="en-US" sz="1100" b="0" dirty="0" smtClean="0">
                <a:solidFill>
                  <a:srgbClr val="000000"/>
                </a:solidFill>
                <a:latin typeface="Arial" pitchFamily="34" charset="0"/>
                <a:ea typeface="ＭＳ Ｐゴシック" pitchFamily="34" charset="-128"/>
                <a:cs typeface="Arial" pitchFamily="34" charset="0"/>
              </a:rPr>
              <a:t>‘Reduced anxiety’)</a:t>
            </a:r>
            <a:r>
              <a:rPr lang="en-GB" altLang="en-US" sz="1100" dirty="0" smtClean="0">
                <a:solidFill>
                  <a:srgbClr val="000000"/>
                </a:solidFill>
                <a:latin typeface="Arial" pitchFamily="34" charset="0"/>
                <a:ea typeface="ＭＳ Ｐゴシック" pitchFamily="34" charset="-128"/>
                <a:cs typeface="Arial" pitchFamily="34" charset="0"/>
              </a:rPr>
              <a:t>.</a:t>
            </a:r>
          </a:p>
          <a:p>
            <a:pPr>
              <a:spcBef>
                <a:spcPts val="0"/>
              </a:spcBef>
              <a:spcAft>
                <a:spcPts val="0"/>
              </a:spcAft>
            </a:pPr>
            <a:endParaRPr lang="en-GB" altLang="en-US" sz="600" dirty="0" smtClean="0">
              <a:solidFill>
                <a:srgbClr val="000000"/>
              </a:solidFill>
              <a:latin typeface="Arial" pitchFamily="34" charset="0"/>
              <a:ea typeface="ＭＳ Ｐゴシック" pitchFamily="34" charset="-128"/>
              <a:cs typeface="Arial" pitchFamily="34" charset="0"/>
            </a:endParaRPr>
          </a:p>
          <a:p>
            <a:pPr>
              <a:spcBef>
                <a:spcPts val="0"/>
              </a:spcBef>
              <a:spcAft>
                <a:spcPts val="0"/>
              </a:spcAft>
            </a:pPr>
            <a:r>
              <a:rPr lang="en-GB" altLang="en-US" sz="1100" dirty="0" smtClean="0">
                <a:solidFill>
                  <a:srgbClr val="000000"/>
                </a:solidFill>
                <a:latin typeface="Arial" pitchFamily="34" charset="0"/>
                <a:ea typeface="ＭＳ Ｐゴシック" pitchFamily="34" charset="-128"/>
                <a:cs typeface="Arial" pitchFamily="34" charset="0"/>
              </a:rPr>
              <a:t>Tell the group that the next section deals with reducing anxiety.</a:t>
            </a:r>
          </a:p>
          <a:p>
            <a:pPr>
              <a:spcBef>
                <a:spcPts val="0"/>
              </a:spcBef>
              <a:spcAft>
                <a:spcPts val="0"/>
              </a:spcAft>
            </a:pPr>
            <a:r>
              <a:rPr lang="en-GB" altLang="en-US" sz="1100" dirty="0" smtClean="0">
                <a:solidFill>
                  <a:srgbClr val="000000"/>
                </a:solidFill>
                <a:latin typeface="Arial" pitchFamily="34" charset="0"/>
                <a:ea typeface="ＭＳ Ｐゴシック" pitchFamily="34" charset="-128"/>
                <a:cs typeface="Arial" pitchFamily="34" charset="0"/>
              </a:rPr>
              <a:t> </a:t>
            </a:r>
          </a:p>
          <a:p>
            <a:pPr>
              <a:spcBef>
                <a:spcPts val="0"/>
              </a:spcBef>
              <a:spcAft>
                <a:spcPts val="0"/>
              </a:spcAft>
            </a:pPr>
            <a:r>
              <a:rPr lang="en-GB" altLang="en-US" sz="1100" dirty="0" smtClean="0">
                <a:solidFill>
                  <a:srgbClr val="000000"/>
                </a:solidFill>
                <a:latin typeface="Arial" pitchFamily="34" charset="0"/>
                <a:ea typeface="ＭＳ Ｐゴシック" pitchFamily="34" charset="-128"/>
                <a:cs typeface="Arial" pitchFamily="34" charset="0"/>
              </a:rPr>
              <a:t>Split the group into pairs and ask them to discuss what they think would be covered/recommended in this section.  Prompt them to think about their own practice in this area</a:t>
            </a:r>
            <a:r>
              <a:rPr lang="en-GB" altLang="en-US" sz="1100" smtClean="0">
                <a:solidFill>
                  <a:srgbClr val="000000"/>
                </a:solidFill>
                <a:latin typeface="Arial" pitchFamily="34" charset="0"/>
                <a:ea typeface="ＭＳ Ｐゴシック" pitchFamily="34" charset="-128"/>
                <a:cs typeface="Arial" pitchFamily="34" charset="0"/>
              </a:rPr>
              <a:t>, </a:t>
            </a:r>
            <a:r>
              <a:rPr lang="en-GB" altLang="en-US" sz="1100" smtClean="0">
                <a:solidFill>
                  <a:srgbClr val="000000"/>
                </a:solidFill>
                <a:latin typeface="Arial" pitchFamily="34" charset="0"/>
                <a:ea typeface="ＭＳ Ｐゴシック" pitchFamily="34" charset="-128"/>
                <a:cs typeface="Arial" pitchFamily="34" charset="0"/>
              </a:rPr>
              <a:t>including examples </a:t>
            </a:r>
            <a:r>
              <a:rPr lang="en-GB" altLang="en-US" sz="1100" dirty="0" smtClean="0">
                <a:solidFill>
                  <a:srgbClr val="000000"/>
                </a:solidFill>
                <a:latin typeface="Arial" pitchFamily="34" charset="0"/>
                <a:ea typeface="ＭＳ Ｐゴシック" pitchFamily="34" charset="-128"/>
                <a:cs typeface="Arial" pitchFamily="34" charset="0"/>
              </a:rPr>
              <a:t>of their own best practice.</a:t>
            </a:r>
          </a:p>
          <a:p>
            <a:pPr>
              <a:spcBef>
                <a:spcPts val="0"/>
              </a:spcBef>
              <a:spcAft>
                <a:spcPts val="0"/>
              </a:spcAft>
            </a:pPr>
            <a:r>
              <a:rPr lang="en-GB" altLang="en-US" sz="1100" dirty="0" smtClean="0">
                <a:solidFill>
                  <a:srgbClr val="000000"/>
                </a:solidFill>
                <a:latin typeface="Arial" pitchFamily="34" charset="0"/>
                <a:ea typeface="ＭＳ Ｐゴシック" pitchFamily="34" charset="-128"/>
                <a:cs typeface="Arial" pitchFamily="34" charset="0"/>
              </a:rPr>
              <a:t>  </a:t>
            </a:r>
          </a:p>
          <a:p>
            <a:pPr>
              <a:spcBef>
                <a:spcPts val="0"/>
              </a:spcBef>
              <a:spcAft>
                <a:spcPts val="0"/>
              </a:spcAft>
            </a:pPr>
            <a:r>
              <a:rPr lang="en-GB" altLang="en-US" sz="1100" dirty="0" smtClean="0">
                <a:solidFill>
                  <a:srgbClr val="000000"/>
                </a:solidFill>
                <a:latin typeface="Arial" pitchFamily="34" charset="0"/>
                <a:ea typeface="ＭＳ Ｐゴシック" pitchFamily="34" charset="-128"/>
                <a:cs typeface="Arial" pitchFamily="34" charset="0"/>
              </a:rPr>
              <a:t>Following discussion, ask the pairs to share 1-2 examples with the group. You might want to use a flipchart to record the groups’ suggestions, and to refer back to these ideas when you show the recommendations. </a:t>
            </a:r>
          </a:p>
          <a:p>
            <a:pPr>
              <a:spcBef>
                <a:spcPts val="0"/>
              </a:spcBef>
              <a:spcAft>
                <a:spcPts val="0"/>
              </a:spcAft>
            </a:pPr>
            <a:r>
              <a:rPr lang="en-GB" altLang="en-US" sz="1100" dirty="0" smtClean="0">
                <a:solidFill>
                  <a:srgbClr val="000000"/>
                </a:solidFill>
                <a:latin typeface="Arial" pitchFamily="34" charset="0"/>
                <a:ea typeface="ＭＳ Ｐゴシック" pitchFamily="34" charset="-128"/>
                <a:cs typeface="Arial" pitchFamily="34" charset="0"/>
              </a:rPr>
              <a:t> </a:t>
            </a:r>
          </a:p>
          <a:p>
            <a:pPr>
              <a:spcBef>
                <a:spcPts val="0"/>
              </a:spcBef>
              <a:spcAft>
                <a:spcPts val="0"/>
              </a:spcAft>
            </a:pPr>
            <a:r>
              <a:rPr lang="en-GB" altLang="en-US" sz="1100" dirty="0" smtClean="0">
                <a:solidFill>
                  <a:srgbClr val="000000"/>
                </a:solidFill>
                <a:latin typeface="Arial" pitchFamily="34" charset="0"/>
                <a:ea typeface="ＭＳ Ｐゴシック" pitchFamily="34" charset="-128"/>
                <a:cs typeface="Arial" pitchFamily="34" charset="0"/>
              </a:rPr>
              <a:t>On completion of the activity present the recommendations for reduced anxiety which are on slides 11 and 12.</a:t>
            </a:r>
          </a:p>
          <a:p>
            <a:endParaRPr lang="en-GB" altLang="en-US" dirty="0" smtClean="0">
              <a:latin typeface="Times New Roman" pitchFamily="18" charset="0"/>
              <a:ea typeface="ＭＳ Ｐゴシック" pitchFamily="34" charset="-128"/>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FBE890E7-3040-417D-9F0A-487B4746EE6E}" type="slidenum">
              <a:rPr lang="en-GB" altLang="en-US" smtClean="0">
                <a:latin typeface="Frutiger 45 Light" pitchFamily="34" charset="0"/>
              </a:rPr>
              <a:pPr>
                <a:spcBef>
                  <a:spcPct val="0"/>
                </a:spcBef>
              </a:pPr>
              <a:t>10</a:t>
            </a:fld>
            <a:endParaRPr lang="en-GB" altLang="en-US" smtClean="0">
              <a:latin typeface="Frutiger 45 Light"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C58436C2-94C6-4591-937A-5DDB05658AD2}" type="slidenum">
              <a:rPr lang="en-GB" altLang="en-US" smtClean="0">
                <a:latin typeface="Frutiger 45 Light" pitchFamily="34" charset="0"/>
              </a:rPr>
              <a:pPr>
                <a:spcBef>
                  <a:spcPct val="0"/>
                </a:spcBef>
              </a:pPr>
              <a:t>11</a:t>
            </a:fld>
            <a:endParaRPr lang="en-GB" altLang="en-US" smtClean="0">
              <a:latin typeface="Frutiger 45 Light"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553270" y="4714955"/>
            <a:ext cx="5490249" cy="4465789"/>
          </a:xfrm>
        </p:spPr>
        <p:txBody>
          <a:bodyPr/>
          <a:lstStyle/>
          <a:p>
            <a:pPr>
              <a:defRPr/>
            </a:pPr>
            <a:r>
              <a:rPr lang="en-GB" sz="1100" b="1" dirty="0">
                <a:solidFill>
                  <a:srgbClr val="000000"/>
                </a:solidFill>
                <a:latin typeface="Arial" panose="020B0604020202020204" pitchFamily="34" charset="0"/>
                <a:cs typeface="Arial" panose="020B0604020202020204" pitchFamily="34" charset="0"/>
              </a:rPr>
              <a:t>Activity 2</a:t>
            </a:r>
            <a:endParaRPr lang="en-GB" sz="1100" dirty="0">
              <a:solidFill>
                <a:srgbClr val="000000"/>
              </a:solidFill>
              <a:latin typeface="Arial" panose="020B0604020202020204" pitchFamily="34" charset="0"/>
              <a:cs typeface="Arial" panose="020B0604020202020204" pitchFamily="34" charset="0"/>
            </a:endParaRPr>
          </a:p>
          <a:p>
            <a:pPr>
              <a:spcAft>
                <a:spcPts val="600"/>
              </a:spcAft>
              <a:defRPr/>
            </a:pPr>
            <a:r>
              <a:rPr lang="en-GB" sz="1100" dirty="0">
                <a:solidFill>
                  <a:srgbClr val="000000"/>
                </a:solidFill>
                <a:latin typeface="Arial" panose="020B0604020202020204" pitchFamily="34" charset="0"/>
                <a:cs typeface="Arial" panose="020B0604020202020204" pitchFamily="34" charset="0"/>
              </a:rPr>
              <a:t>Once the recommendations have been presented, the questions below can be used to encourage the group to talk about the recommendations in relation to their own suggestions: </a:t>
            </a:r>
          </a:p>
          <a:p>
            <a:pPr marL="171450" indent="-171450">
              <a:spcBef>
                <a:spcPts val="0"/>
              </a:spcBef>
              <a:buFont typeface="Arial" panose="020B0604020202020204" pitchFamily="34" charset="0"/>
              <a:buChar char="•"/>
              <a:defRPr/>
            </a:pPr>
            <a:r>
              <a:rPr lang="en-GB" sz="1100" dirty="0">
                <a:solidFill>
                  <a:srgbClr val="000000"/>
                </a:solidFill>
                <a:latin typeface="Arial" panose="020B0604020202020204" pitchFamily="34" charset="0"/>
                <a:cs typeface="Arial" panose="020B0604020202020204" pitchFamily="34" charset="0"/>
              </a:rPr>
              <a:t>Do they cover the best practice examples they identified?</a:t>
            </a:r>
          </a:p>
          <a:p>
            <a:pPr marL="171450" indent="-171450">
              <a:spcBef>
                <a:spcPts val="0"/>
              </a:spcBef>
              <a:spcAft>
                <a:spcPts val="600"/>
              </a:spcAft>
              <a:buFont typeface="Arial" panose="020B0604020202020204" pitchFamily="34" charset="0"/>
              <a:buChar char="•"/>
              <a:defRPr/>
            </a:pPr>
            <a:r>
              <a:rPr lang="en-GB" sz="1100" dirty="0">
                <a:solidFill>
                  <a:srgbClr val="000000"/>
                </a:solidFill>
                <a:latin typeface="Arial" panose="020B0604020202020204" pitchFamily="34" charset="0"/>
                <a:cs typeface="Arial" panose="020B0604020202020204" pitchFamily="34" charset="0"/>
              </a:rPr>
              <a:t>Why might these not be the same? </a:t>
            </a:r>
          </a:p>
          <a:p>
            <a:pPr>
              <a:spcBef>
                <a:spcPts val="0"/>
              </a:spcBef>
              <a:defRPr/>
            </a:pPr>
            <a:r>
              <a:rPr lang="en-GB" sz="1100" i="1" dirty="0">
                <a:solidFill>
                  <a:srgbClr val="000000"/>
                </a:solidFill>
                <a:latin typeface="Arial" panose="020B0604020202020204" pitchFamily="34" charset="0"/>
                <a:cs typeface="Arial" panose="020B0604020202020204" pitchFamily="34" charset="0"/>
              </a:rPr>
              <a:t>You may want to refer back to the methodology of creating evidence-based guidelines and how it is based on the published </a:t>
            </a:r>
            <a:r>
              <a:rPr lang="en-GB" sz="1100" i="1" dirty="0" smtClean="0">
                <a:solidFill>
                  <a:srgbClr val="000000"/>
                </a:solidFill>
                <a:latin typeface="Arial" panose="020B0604020202020204" pitchFamily="34" charset="0"/>
                <a:cs typeface="Arial" panose="020B0604020202020204" pitchFamily="34" charset="0"/>
              </a:rPr>
              <a:t>literature</a:t>
            </a:r>
            <a:r>
              <a:rPr lang="en-GB" sz="1100" i="0" baseline="0" dirty="0" smtClean="0">
                <a:solidFill>
                  <a:srgbClr val="000000"/>
                </a:solidFill>
                <a:latin typeface="Arial" panose="020B0604020202020204" pitchFamily="34" charset="0"/>
                <a:cs typeface="Arial" panose="020B0604020202020204" pitchFamily="34" charset="0"/>
              </a:rPr>
              <a:t>. </a:t>
            </a:r>
            <a:r>
              <a:rPr lang="en-GB" sz="1100" i="1" baseline="0" dirty="0" smtClean="0">
                <a:solidFill>
                  <a:srgbClr val="000000"/>
                </a:solidFill>
                <a:latin typeface="Arial" panose="020B0604020202020204" pitchFamily="34" charset="0"/>
                <a:cs typeface="Arial" panose="020B0604020202020204" pitchFamily="34" charset="0"/>
              </a:rPr>
              <a:t>E</a:t>
            </a:r>
            <a:r>
              <a:rPr lang="en-GB" sz="1100" i="1" dirty="0" smtClean="0">
                <a:solidFill>
                  <a:srgbClr val="000000"/>
                </a:solidFill>
                <a:latin typeface="Arial" panose="020B0604020202020204" pitchFamily="34" charset="0"/>
                <a:cs typeface="Arial" panose="020B0604020202020204" pitchFamily="34" charset="0"/>
              </a:rPr>
              <a:t>vidence-based </a:t>
            </a:r>
            <a:r>
              <a:rPr lang="en-GB" sz="1100" i="1" dirty="0">
                <a:solidFill>
                  <a:srgbClr val="000000"/>
                </a:solidFill>
                <a:latin typeface="Arial" panose="020B0604020202020204" pitchFamily="34" charset="0"/>
                <a:cs typeface="Arial" panose="020B0604020202020204" pitchFamily="34" charset="0"/>
              </a:rPr>
              <a:t>practice guidelines support practice, but can only reflect current evidence</a:t>
            </a:r>
            <a:r>
              <a:rPr lang="en-GB" sz="1100" dirty="0">
                <a:solidFill>
                  <a:srgbClr val="000000"/>
                </a:solidFill>
                <a:latin typeface="Arial" panose="020B0604020202020204" pitchFamily="34" charset="0"/>
                <a:cs typeface="Arial" panose="020B0604020202020204" pitchFamily="34" charset="0"/>
              </a:rPr>
              <a:t>. </a:t>
            </a:r>
          </a:p>
          <a:p>
            <a:pPr>
              <a:defRPr/>
            </a:pPr>
            <a:r>
              <a:rPr lang="en-GB" sz="1100" dirty="0">
                <a:solidFill>
                  <a:srgbClr val="000000"/>
                </a:solidFill>
                <a:latin typeface="Arial" panose="020B0604020202020204" pitchFamily="34" charset="0"/>
                <a:cs typeface="Arial" panose="020B0604020202020204" pitchFamily="34" charset="0"/>
              </a:rPr>
              <a:t>It may be important to emphasise that just because their own examples are not covered, this does not necessarily mean they are not best practice. Occupational therapists also need to adhere to other service standards, consider the service user’s perspectives and apply their clinical judgement and reasoning when providing interventions for adults who </a:t>
            </a:r>
            <a:r>
              <a:rPr lang="en-GB" sz="1100" dirty="0" smtClean="0">
                <a:solidFill>
                  <a:srgbClr val="000000"/>
                </a:solidFill>
                <a:latin typeface="Arial" panose="020B0604020202020204" pitchFamily="34" charset="0"/>
                <a:cs typeface="Arial" panose="020B0604020202020204" pitchFamily="34" charset="0"/>
              </a:rPr>
              <a:t>are undergoing total hip replacement.</a:t>
            </a:r>
            <a:endParaRPr lang="en-GB" sz="1100" dirty="0">
              <a:solidFill>
                <a:srgbClr val="000000"/>
              </a:solidFill>
              <a:latin typeface="Arial" panose="020B0604020202020204" pitchFamily="34" charset="0"/>
              <a:cs typeface="Arial" panose="020B0604020202020204" pitchFamily="34" charset="0"/>
            </a:endParaRPr>
          </a:p>
          <a:p>
            <a:pPr>
              <a:spcBef>
                <a:spcPts val="0"/>
              </a:spcBef>
              <a:defRPr/>
            </a:pPr>
            <a:r>
              <a:rPr lang="en-GB" sz="800" dirty="0">
                <a:solidFill>
                  <a:srgbClr val="000000"/>
                </a:solidFill>
                <a:latin typeface="Arial" panose="020B0604020202020204" pitchFamily="34" charset="0"/>
                <a:cs typeface="Arial" panose="020B0604020202020204" pitchFamily="34" charset="0"/>
              </a:rPr>
              <a:t> </a:t>
            </a:r>
          </a:p>
          <a:p>
            <a:pPr>
              <a:spcBef>
                <a:spcPts val="0"/>
              </a:spcBef>
              <a:defRPr/>
            </a:pPr>
            <a:r>
              <a:rPr lang="en-GB" sz="1100" baseline="0" dirty="0" smtClean="0">
                <a:solidFill>
                  <a:srgbClr val="000000"/>
                </a:solidFill>
                <a:latin typeface="Arial" panose="020B0604020202020204" pitchFamily="34" charset="0"/>
                <a:cs typeface="Arial" panose="020B0604020202020204" pitchFamily="34" charset="0"/>
              </a:rPr>
              <a:t>A</a:t>
            </a:r>
            <a:r>
              <a:rPr lang="en-GB" sz="1100" dirty="0" smtClean="0">
                <a:solidFill>
                  <a:srgbClr val="000000"/>
                </a:solidFill>
                <a:latin typeface="Arial" panose="020B0604020202020204" pitchFamily="34" charset="0"/>
                <a:cs typeface="Arial" panose="020B0604020202020204" pitchFamily="34" charset="0"/>
              </a:rPr>
              <a:t>sk </a:t>
            </a:r>
            <a:r>
              <a:rPr lang="en-GB" sz="1100" dirty="0">
                <a:solidFill>
                  <a:srgbClr val="000000"/>
                </a:solidFill>
                <a:latin typeface="Arial" panose="020B0604020202020204" pitchFamily="34" charset="0"/>
                <a:cs typeface="Arial" panose="020B0604020202020204" pitchFamily="34" charset="0"/>
              </a:rPr>
              <a:t>the pairs/small groups </a:t>
            </a:r>
            <a:r>
              <a:rPr lang="en-GB" sz="1100" baseline="0" dirty="0" smtClean="0">
                <a:solidFill>
                  <a:srgbClr val="000000"/>
                </a:solidFill>
                <a:latin typeface="Arial" panose="020B0604020202020204" pitchFamily="34" charset="0"/>
                <a:cs typeface="Arial" panose="020B0604020202020204" pitchFamily="34" charset="0"/>
              </a:rPr>
              <a:t>to work through </a:t>
            </a:r>
            <a:r>
              <a:rPr lang="en-GB" sz="1100" baseline="0" smtClean="0">
                <a:solidFill>
                  <a:srgbClr val="000000"/>
                </a:solidFill>
                <a:latin typeface="Arial" panose="020B0604020202020204" pitchFamily="34" charset="0"/>
                <a:cs typeface="Arial" panose="020B0604020202020204" pitchFamily="34" charset="0"/>
              </a:rPr>
              <a:t>pages 4-6 </a:t>
            </a:r>
            <a:r>
              <a:rPr lang="en-GB" sz="1100" baseline="0" dirty="0" smtClean="0">
                <a:solidFill>
                  <a:srgbClr val="000000"/>
                </a:solidFill>
                <a:latin typeface="Arial" panose="020B0604020202020204" pitchFamily="34" charset="0"/>
                <a:cs typeface="Arial" panose="020B0604020202020204" pitchFamily="34" charset="0"/>
              </a:rPr>
              <a:t>of the </a:t>
            </a:r>
            <a:r>
              <a:rPr lang="en-GB" sz="1100" b="1" baseline="0" dirty="0" smtClean="0">
                <a:solidFill>
                  <a:srgbClr val="000000"/>
                </a:solidFill>
                <a:latin typeface="Arial" panose="020B0604020202020204" pitchFamily="34" charset="0"/>
                <a:cs typeface="Arial" panose="020B0604020202020204" pitchFamily="34" charset="0"/>
              </a:rPr>
              <a:t>Audit Form</a:t>
            </a:r>
            <a:r>
              <a:rPr lang="en-GB" sz="1100" b="0" baseline="0" dirty="0" smtClean="0">
                <a:solidFill>
                  <a:srgbClr val="000000"/>
                </a:solidFill>
                <a:latin typeface="Arial" panose="020B0604020202020204" pitchFamily="34" charset="0"/>
                <a:cs typeface="Arial" panose="020B0604020202020204" pitchFamily="34" charset="0"/>
              </a:rPr>
              <a:t>, in order to c</a:t>
            </a:r>
            <a:r>
              <a:rPr lang="en-GB" sz="1100" dirty="0" smtClean="0">
                <a:solidFill>
                  <a:srgbClr val="000000"/>
                </a:solidFill>
                <a:latin typeface="Arial" panose="020B0604020202020204" pitchFamily="34" charset="0"/>
                <a:cs typeface="Arial" panose="020B0604020202020204" pitchFamily="34" charset="0"/>
              </a:rPr>
              <a:t>onsider the ‘Reduced anxiety’ recommendations in relation</a:t>
            </a:r>
            <a:r>
              <a:rPr lang="en-GB" sz="1100" baseline="0" dirty="0" smtClean="0">
                <a:solidFill>
                  <a:srgbClr val="000000"/>
                </a:solidFill>
                <a:latin typeface="Arial" panose="020B0604020202020204" pitchFamily="34" charset="0"/>
                <a:cs typeface="Arial" panose="020B0604020202020204" pitchFamily="34" charset="0"/>
              </a:rPr>
              <a:t> to their </a:t>
            </a:r>
            <a:r>
              <a:rPr lang="en-GB" sz="1100" dirty="0" smtClean="0">
                <a:solidFill>
                  <a:srgbClr val="000000"/>
                </a:solidFill>
                <a:latin typeface="Arial" panose="020B0604020202020204" pitchFamily="34" charset="0"/>
                <a:cs typeface="Arial" panose="020B0604020202020204" pitchFamily="34" charset="0"/>
              </a:rPr>
              <a:t>current practice and any </a:t>
            </a:r>
            <a:r>
              <a:rPr lang="en-GB" sz="1100" smtClean="0">
                <a:solidFill>
                  <a:srgbClr val="000000"/>
                </a:solidFill>
                <a:latin typeface="Arial" panose="020B0604020202020204" pitchFamily="34" charset="0"/>
                <a:cs typeface="Arial" panose="020B0604020202020204" pitchFamily="34" charset="0"/>
              </a:rPr>
              <a:t>actions required.  </a:t>
            </a:r>
            <a:endParaRPr lang="en-GB" sz="1100" dirty="0">
              <a:solidFill>
                <a:srgbClr val="000000"/>
              </a:solidFill>
              <a:latin typeface="Arial" panose="020B0604020202020204" pitchFamily="34" charset="0"/>
              <a:cs typeface="Arial" panose="020B0604020202020204" pitchFamily="34" charset="0"/>
            </a:endParaRPr>
          </a:p>
          <a:p>
            <a:pPr>
              <a:defRPr/>
            </a:pPr>
            <a:endParaRPr lang="en-GB" dirty="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956664BA-E331-44B2-8DE5-60BE96D3A6D8}" type="slidenum">
              <a:rPr lang="en-GB" altLang="en-US" smtClean="0">
                <a:latin typeface="Frutiger 45 Light" pitchFamily="34" charset="0"/>
              </a:rPr>
              <a:pPr>
                <a:spcBef>
                  <a:spcPct val="0"/>
                </a:spcBef>
              </a:pPr>
              <a:t>12</a:t>
            </a:fld>
            <a:endParaRPr lang="en-GB" altLang="en-US" smtClean="0">
              <a:latin typeface="Frutiger 45 Light"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8A98167A-193D-495D-BA38-304CA51AB019}" type="slidenum">
              <a:rPr lang="en-GB" altLang="en-US" smtClean="0">
                <a:latin typeface="Frutiger 45 Light" pitchFamily="34" charset="0"/>
              </a:rPr>
              <a:pPr>
                <a:spcBef>
                  <a:spcPct val="0"/>
                </a:spcBef>
              </a:pPr>
              <a:t>13</a:t>
            </a:fld>
            <a:endParaRPr lang="en-GB" altLang="en-US" smtClean="0">
              <a:latin typeface="Frutiger 45 Light"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20774B77-4183-41A9-BBBB-26402BAB48B5}" type="slidenum">
              <a:rPr lang="en-GB" altLang="en-US" smtClean="0">
                <a:latin typeface="Frutiger 45 Light" pitchFamily="34" charset="0"/>
              </a:rPr>
              <a:pPr>
                <a:spcBef>
                  <a:spcPct val="0"/>
                </a:spcBef>
              </a:pPr>
              <a:t>14</a:t>
            </a:fld>
            <a:endParaRPr lang="en-GB" altLang="en-US" smtClean="0">
              <a:latin typeface="Frutiger 45 Light"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a typeface="ＭＳ Ｐゴシック" pitchFamily="34" charset="-128"/>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3C71B068-7BDA-4F5A-8994-E43EBCF40E93}" type="slidenum">
              <a:rPr lang="en-GB" altLang="en-US" smtClean="0">
                <a:latin typeface="Frutiger 45 Light" pitchFamily="34" charset="0"/>
              </a:rPr>
              <a:pPr>
                <a:spcBef>
                  <a:spcPct val="0"/>
                </a:spcBef>
              </a:pPr>
              <a:t>15</a:t>
            </a:fld>
            <a:endParaRPr lang="en-GB" altLang="en-US" smtClean="0">
              <a:latin typeface="Frutiger 45 Light"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a typeface="ＭＳ Ｐゴシック" pitchFamily="34" charset="-128"/>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985B6292-91A7-44CC-A9D7-5C70E65A8B58}" type="slidenum">
              <a:rPr lang="en-GB" altLang="en-US" smtClean="0">
                <a:latin typeface="Frutiger 45 Light" pitchFamily="34" charset="0"/>
              </a:rPr>
              <a:pPr>
                <a:spcBef>
                  <a:spcPct val="0"/>
                </a:spcBef>
              </a:pPr>
              <a:t>16</a:t>
            </a:fld>
            <a:endParaRPr lang="en-GB" altLang="en-US" smtClean="0">
              <a:latin typeface="Frutiger 45 Light"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latin typeface="Times New Roman" pitchFamily="18" charset="0"/>
              <a:ea typeface="ＭＳ Ｐゴシック" pitchFamily="34"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9AF5B5D2-35FA-4F66-9831-45BEFB0C6F0E}" type="slidenum">
              <a:rPr lang="en-GB" altLang="en-US" smtClean="0">
                <a:latin typeface="Frutiger 45 Light" pitchFamily="34" charset="0"/>
              </a:rPr>
              <a:pPr>
                <a:spcBef>
                  <a:spcPct val="0"/>
                </a:spcBef>
              </a:pPr>
              <a:t>17</a:t>
            </a:fld>
            <a:endParaRPr lang="en-GB" altLang="en-US" smtClean="0">
              <a:latin typeface="Frutiger 45 Light"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a typeface="ＭＳ Ｐゴシック" pitchFamily="34" charset="-128"/>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985B6292-91A7-44CC-A9D7-5C70E65A8B58}" type="slidenum">
              <a:rPr lang="en-GB" altLang="en-US" smtClean="0">
                <a:latin typeface="Frutiger 45 Light" pitchFamily="34" charset="0"/>
              </a:rPr>
              <a:pPr>
                <a:spcBef>
                  <a:spcPct val="0"/>
                </a:spcBef>
              </a:pPr>
              <a:t>18</a:t>
            </a:fld>
            <a:endParaRPr lang="en-GB" altLang="en-US" smtClean="0">
              <a:latin typeface="Frutiger 45 Light"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pPr>
            <a:r>
              <a:rPr lang="en-GB" altLang="en-US" sz="1200" b="1" dirty="0" smtClean="0">
                <a:solidFill>
                  <a:srgbClr val="000000"/>
                </a:solidFill>
                <a:latin typeface="Arial" pitchFamily="34" charset="0"/>
                <a:ea typeface="ＭＳ Ｐゴシック" pitchFamily="34" charset="-128"/>
                <a:cs typeface="Arial" pitchFamily="34" charset="0"/>
              </a:rPr>
              <a:t>Activity 3 – can be carried out before moving onto the next slides</a:t>
            </a:r>
          </a:p>
          <a:p>
            <a:pPr>
              <a:spcBef>
                <a:spcPts val="0"/>
              </a:spcBef>
            </a:pPr>
            <a:r>
              <a:rPr lang="en-GB" altLang="en-US" sz="1200" b="1" dirty="0" smtClean="0">
                <a:solidFill>
                  <a:srgbClr val="000000"/>
                </a:solidFill>
                <a:latin typeface="Arial" pitchFamily="34" charset="0"/>
                <a:ea typeface="ＭＳ Ｐゴシック" pitchFamily="34" charset="-128"/>
                <a:cs typeface="Arial" pitchFamily="34" charset="0"/>
              </a:rPr>
              <a:t> </a:t>
            </a:r>
            <a:endParaRPr lang="en-GB" altLang="en-US" sz="1200" dirty="0" smtClean="0">
              <a:solidFill>
                <a:srgbClr val="000000"/>
              </a:solidFill>
              <a:latin typeface="Arial" pitchFamily="34" charset="0"/>
              <a:ea typeface="ＭＳ Ｐゴシック" pitchFamily="34" charset="-128"/>
              <a:cs typeface="Arial" pitchFamily="34" charset="0"/>
            </a:endParaRPr>
          </a:p>
          <a:p>
            <a:pPr>
              <a:spcBef>
                <a:spcPts val="0"/>
              </a:spcBef>
            </a:pPr>
            <a:r>
              <a:rPr lang="en-GB" altLang="en-US" sz="1200" dirty="0" smtClean="0">
                <a:solidFill>
                  <a:srgbClr val="000000"/>
                </a:solidFill>
                <a:latin typeface="Arial" pitchFamily="34" charset="0"/>
                <a:ea typeface="ＭＳ Ｐゴシック" pitchFamily="34" charset="-128"/>
                <a:cs typeface="Arial" pitchFamily="34" charset="0"/>
              </a:rPr>
              <a:t>Divide into groups again and ask them to consider what they think the impact of these guidelines will be for themselves, their service managers, the users of their service, and the commissioners of services.  </a:t>
            </a:r>
          </a:p>
          <a:p>
            <a:pPr>
              <a:spcBef>
                <a:spcPts val="0"/>
              </a:spcBef>
            </a:pPr>
            <a:r>
              <a:rPr lang="en-GB" altLang="en-US" sz="1200" dirty="0" smtClean="0">
                <a:solidFill>
                  <a:srgbClr val="000000"/>
                </a:solidFill>
                <a:latin typeface="Arial" pitchFamily="34" charset="0"/>
                <a:ea typeface="ＭＳ Ｐゴシック" pitchFamily="34" charset="-128"/>
                <a:cs typeface="Arial" pitchFamily="34" charset="0"/>
              </a:rPr>
              <a:t> </a:t>
            </a:r>
          </a:p>
          <a:p>
            <a:pPr>
              <a:spcBef>
                <a:spcPts val="0"/>
              </a:spcBef>
            </a:pPr>
            <a:r>
              <a:rPr lang="en-GB" altLang="en-US" sz="1200" dirty="0" smtClean="0">
                <a:solidFill>
                  <a:srgbClr val="000000"/>
                </a:solidFill>
                <a:latin typeface="Arial" pitchFamily="34" charset="0"/>
                <a:ea typeface="ＭＳ Ｐゴシック" pitchFamily="34" charset="-128"/>
                <a:cs typeface="Arial" pitchFamily="34" charset="0"/>
              </a:rPr>
              <a:t>Obtain feedback from the groups before going through the suggested impacts, detailed on slides 20-23.</a:t>
            </a:r>
          </a:p>
          <a:p>
            <a:pPr>
              <a:spcBef>
                <a:spcPts val="0"/>
              </a:spcBef>
            </a:pPr>
            <a:endParaRPr lang="en-US" altLang="en-US" dirty="0" smtClean="0">
              <a:latin typeface="Times New Roman" pitchFamily="18" charset="0"/>
              <a:ea typeface="ＭＳ Ｐゴシック" pitchFamily="34" charset="-128"/>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985B6292-91A7-44CC-A9D7-5C70E65A8B58}" type="slidenum">
              <a:rPr lang="en-GB" altLang="en-US" smtClean="0">
                <a:latin typeface="Frutiger 45 Light" pitchFamily="34" charset="0"/>
              </a:rPr>
              <a:pPr>
                <a:spcBef>
                  <a:spcPct val="0"/>
                </a:spcBef>
              </a:pPr>
              <a:t>19</a:t>
            </a:fld>
            <a:endParaRPr lang="en-GB" altLang="en-US" smtClean="0">
              <a:latin typeface="Frutiger 45 Light"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xfrm>
            <a:off x="482539" y="4714955"/>
            <a:ext cx="5847043" cy="44657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200"/>
              </a:spcBef>
              <a:spcAft>
                <a:spcPts val="200"/>
              </a:spcAft>
            </a:pPr>
            <a:r>
              <a:rPr lang="en-GB" altLang="en-US" sz="1100" dirty="0" smtClean="0">
                <a:latin typeface="Arial" pitchFamily="34" charset="0"/>
                <a:ea typeface="ＭＳ Ｐゴシック" pitchFamily="34" charset="-128"/>
                <a:cs typeface="Arial" pitchFamily="34" charset="0"/>
              </a:rPr>
              <a:t>Overview</a:t>
            </a:r>
          </a:p>
          <a:p>
            <a:pPr>
              <a:spcBef>
                <a:spcPts val="200"/>
              </a:spcBef>
              <a:spcAft>
                <a:spcPts val="200"/>
              </a:spcAft>
            </a:pPr>
            <a:r>
              <a:rPr lang="en-GB" altLang="en-US" sz="1100" dirty="0" smtClean="0">
                <a:latin typeface="Arial" pitchFamily="34" charset="0"/>
                <a:ea typeface="ＭＳ Ｐゴシック" pitchFamily="34" charset="-128"/>
                <a:cs typeface="Arial" pitchFamily="34" charset="0"/>
              </a:rPr>
              <a:t>Slide 3	Practice question</a:t>
            </a:r>
          </a:p>
          <a:p>
            <a:pPr>
              <a:spcBef>
                <a:spcPts val="200"/>
              </a:spcBef>
              <a:spcAft>
                <a:spcPts val="200"/>
              </a:spcAft>
            </a:pPr>
            <a:r>
              <a:rPr lang="en-GB" altLang="en-US" sz="1100" dirty="0" smtClean="0">
                <a:latin typeface="Arial" pitchFamily="34" charset="0"/>
                <a:ea typeface="ＭＳ Ｐゴシック" pitchFamily="34" charset="-128"/>
                <a:cs typeface="Arial" pitchFamily="34" charset="0"/>
              </a:rPr>
              <a:t>Slide 4	Guideline objective</a:t>
            </a:r>
          </a:p>
          <a:p>
            <a:pPr>
              <a:spcBef>
                <a:spcPts val="200"/>
              </a:spcBef>
              <a:spcAft>
                <a:spcPts val="200"/>
              </a:spcAft>
            </a:pPr>
            <a:r>
              <a:rPr lang="en-GB" altLang="en-US" sz="1100" dirty="0" smtClean="0">
                <a:latin typeface="Arial" pitchFamily="34" charset="0"/>
                <a:ea typeface="ＭＳ Ｐゴシック" pitchFamily="34" charset="-128"/>
                <a:cs typeface="Arial" pitchFamily="34" charset="0"/>
              </a:rPr>
              <a:t>Slides 5-6	Methodology and recommendation grading</a:t>
            </a:r>
          </a:p>
          <a:p>
            <a:pPr>
              <a:spcBef>
                <a:spcPts val="200"/>
              </a:spcBef>
              <a:spcAft>
                <a:spcPts val="200"/>
              </a:spcAft>
            </a:pPr>
            <a:r>
              <a:rPr lang="en-GB" altLang="en-US" sz="1100" dirty="0" smtClean="0">
                <a:latin typeface="Arial" pitchFamily="34" charset="0"/>
                <a:ea typeface="ＭＳ Ｐゴシック" pitchFamily="34" charset="-128"/>
                <a:cs typeface="Arial" pitchFamily="34" charset="0"/>
              </a:rPr>
              <a:t>Slide 6	Recommendation areas</a:t>
            </a:r>
          </a:p>
          <a:p>
            <a:pPr marL="0" marR="0" indent="0" algn="l" defTabSz="914400" rtl="0" eaLnBrk="0" fontAlgn="base" latinLnBrk="0" hangingPunct="0">
              <a:lnSpc>
                <a:spcPct val="100000"/>
              </a:lnSpc>
              <a:spcBef>
                <a:spcPts val="200"/>
              </a:spcBef>
              <a:spcAft>
                <a:spcPts val="200"/>
              </a:spcAft>
              <a:buClrTx/>
              <a:buSzTx/>
              <a:buFontTx/>
              <a:buNone/>
              <a:tabLst/>
              <a:defRPr/>
            </a:pPr>
            <a:r>
              <a:rPr lang="en-GB" altLang="en-US" sz="1100" dirty="0" smtClean="0">
                <a:latin typeface="Arial" pitchFamily="34" charset="0"/>
                <a:ea typeface="ＭＳ Ｐゴシック" pitchFamily="34" charset="-128"/>
                <a:cs typeface="Arial" pitchFamily="34" charset="0"/>
              </a:rPr>
              <a:t>Slides 8-19 	Recommendations (by area):	</a:t>
            </a:r>
          </a:p>
          <a:p>
            <a:pPr marL="1085850" lvl="2" indent="-171450">
              <a:spcBef>
                <a:spcPts val="200"/>
              </a:spcBef>
              <a:spcAft>
                <a:spcPts val="200"/>
              </a:spcAft>
              <a:buFontTx/>
              <a:buChar char="•"/>
            </a:pPr>
            <a:r>
              <a:rPr lang="en-GB" altLang="en-US" sz="1100" dirty="0" smtClean="0">
                <a:latin typeface="Arial" pitchFamily="34" charset="0"/>
                <a:ea typeface="ＭＳ Ｐゴシック" pitchFamily="34" charset="-128"/>
                <a:cs typeface="Arial" pitchFamily="34" charset="0"/>
              </a:rPr>
              <a:t>Maximised functional independence (slides 8-10)</a:t>
            </a:r>
            <a:r>
              <a:rPr lang="en-GB" altLang="en-US" sz="1100" baseline="0" dirty="0" smtClean="0">
                <a:latin typeface="Arial" pitchFamily="34" charset="0"/>
                <a:ea typeface="ＭＳ Ｐゴシック" pitchFamily="34" charset="-128"/>
                <a:cs typeface="Arial" pitchFamily="34" charset="0"/>
              </a:rPr>
              <a:t> </a:t>
            </a:r>
            <a:endParaRPr lang="en-GB" altLang="en-US" sz="1100" dirty="0" smtClean="0">
              <a:latin typeface="Arial" pitchFamily="34" charset="0"/>
              <a:ea typeface="ＭＳ Ｐゴシック" pitchFamily="34" charset="-128"/>
              <a:cs typeface="Arial" pitchFamily="34" charset="0"/>
            </a:endParaRPr>
          </a:p>
          <a:p>
            <a:pPr marL="1085850" lvl="2" indent="-171450">
              <a:spcBef>
                <a:spcPts val="200"/>
              </a:spcBef>
              <a:spcAft>
                <a:spcPts val="200"/>
              </a:spcAft>
              <a:buFontTx/>
              <a:buChar char="•"/>
            </a:pPr>
            <a:r>
              <a:rPr lang="en-GB" altLang="en-US" sz="1100" dirty="0" smtClean="0">
                <a:latin typeface="Arial" pitchFamily="34" charset="0"/>
                <a:ea typeface="ＭＳ Ｐゴシック" pitchFamily="34" charset="-128"/>
                <a:cs typeface="Arial" pitchFamily="34" charset="0"/>
              </a:rPr>
              <a:t>Reduced anxiety (slides 11-12) </a:t>
            </a:r>
            <a:r>
              <a:rPr lang="en-GB" altLang="en-US" sz="1100" i="1" dirty="0" smtClean="0">
                <a:latin typeface="Arial" pitchFamily="34" charset="0"/>
                <a:ea typeface="ＭＳ Ｐゴシック" pitchFamily="34" charset="-128"/>
                <a:cs typeface="Arial" pitchFamily="34" charset="0"/>
              </a:rPr>
              <a:t>including activities 1 and 2 *</a:t>
            </a:r>
          </a:p>
          <a:p>
            <a:pPr marL="1085850" lvl="2" indent="-171450">
              <a:spcBef>
                <a:spcPts val="200"/>
              </a:spcBef>
              <a:spcAft>
                <a:spcPts val="200"/>
              </a:spcAft>
              <a:buFontTx/>
              <a:buChar char="•"/>
            </a:pPr>
            <a:r>
              <a:rPr lang="en-GB" altLang="en-US" sz="1100" dirty="0" smtClean="0">
                <a:latin typeface="Arial" pitchFamily="34" charset="0"/>
                <a:ea typeface="ＭＳ Ｐゴシック" pitchFamily="34" charset="-128"/>
                <a:cs typeface="Arial" pitchFamily="34" charset="0"/>
              </a:rPr>
              <a:t>Resumption of meaningful</a:t>
            </a:r>
            <a:r>
              <a:rPr lang="en-GB" altLang="en-US" sz="1100" baseline="0" dirty="0" smtClean="0">
                <a:latin typeface="Arial" pitchFamily="34" charset="0"/>
                <a:ea typeface="ＭＳ Ｐゴシック" pitchFamily="34" charset="-128"/>
                <a:cs typeface="Arial" pitchFamily="34" charset="0"/>
              </a:rPr>
              <a:t> occupation (slides 13-15)</a:t>
            </a:r>
          </a:p>
          <a:p>
            <a:pPr marL="1085850" lvl="2" indent="-171450">
              <a:spcBef>
                <a:spcPts val="200"/>
              </a:spcBef>
              <a:spcAft>
                <a:spcPts val="200"/>
              </a:spcAft>
              <a:buFontTx/>
              <a:buChar char="•"/>
            </a:pPr>
            <a:r>
              <a:rPr lang="en-GB" altLang="en-US" sz="1100" dirty="0" smtClean="0">
                <a:latin typeface="Arial" pitchFamily="34" charset="0"/>
                <a:ea typeface="ＭＳ Ｐゴシック" pitchFamily="34" charset="-128"/>
                <a:cs typeface="Arial" pitchFamily="34" charset="0"/>
              </a:rPr>
              <a:t>Hip</a:t>
            </a:r>
            <a:r>
              <a:rPr lang="en-GB" altLang="en-US" sz="1100" baseline="0" dirty="0" smtClean="0">
                <a:latin typeface="Arial" pitchFamily="34" charset="0"/>
                <a:ea typeface="ＭＳ Ｐゴシック" pitchFamily="34" charset="-128"/>
                <a:cs typeface="Arial" pitchFamily="34" charset="0"/>
              </a:rPr>
              <a:t> precautions (slides 16-17)</a:t>
            </a:r>
          </a:p>
          <a:p>
            <a:pPr marL="1085850" lvl="2" indent="-171450">
              <a:spcBef>
                <a:spcPts val="200"/>
              </a:spcBef>
              <a:spcAft>
                <a:spcPts val="200"/>
              </a:spcAft>
              <a:buFontTx/>
              <a:buChar char="•"/>
            </a:pPr>
            <a:r>
              <a:rPr lang="en-GB" altLang="en-US" sz="1100" dirty="0" smtClean="0">
                <a:latin typeface="Arial" pitchFamily="34" charset="0"/>
                <a:ea typeface="ＭＳ Ｐゴシック" pitchFamily="34" charset="-128"/>
                <a:cs typeface="Arial" pitchFamily="34" charset="0"/>
              </a:rPr>
              <a:t>Enhanced</a:t>
            </a:r>
            <a:r>
              <a:rPr lang="en-GB" altLang="en-US" sz="1100" baseline="0" dirty="0" smtClean="0">
                <a:latin typeface="Arial" pitchFamily="34" charset="0"/>
                <a:ea typeface="ＭＳ Ｐゴシック" pitchFamily="34" charset="-128"/>
                <a:cs typeface="Arial" pitchFamily="34" charset="0"/>
              </a:rPr>
              <a:t> recovery (slide 18)</a:t>
            </a:r>
          </a:p>
          <a:p>
            <a:pPr marL="1085850" marR="0" lvl="2" indent="-171450" algn="l" defTabSz="914400" rtl="0" eaLnBrk="0" fontAlgn="base" latinLnBrk="0" hangingPunct="0">
              <a:lnSpc>
                <a:spcPct val="100000"/>
              </a:lnSpc>
              <a:spcBef>
                <a:spcPts val="200"/>
              </a:spcBef>
              <a:spcAft>
                <a:spcPts val="200"/>
              </a:spcAft>
              <a:buClrTx/>
              <a:buSzTx/>
              <a:buFontTx/>
              <a:buChar char="•"/>
              <a:tabLst/>
              <a:defRPr/>
            </a:pPr>
            <a:r>
              <a:rPr lang="en-GB" altLang="en-US" sz="1100" dirty="0" smtClean="0">
                <a:latin typeface="Arial" pitchFamily="34" charset="0"/>
                <a:ea typeface="ＭＳ Ｐゴシック" pitchFamily="34" charset="-128"/>
                <a:cs typeface="Arial" pitchFamily="34" charset="0"/>
              </a:rPr>
              <a:t>Reduced demand on support services (slide 19) </a:t>
            </a:r>
            <a:r>
              <a:rPr lang="en-GB" altLang="en-US" sz="1100" i="1" dirty="0" smtClean="0">
                <a:latin typeface="Arial" pitchFamily="34" charset="0"/>
                <a:ea typeface="ＭＳ Ｐゴシック" pitchFamily="34" charset="-128"/>
                <a:cs typeface="Arial" pitchFamily="34" charset="0"/>
              </a:rPr>
              <a:t>including</a:t>
            </a:r>
            <a:r>
              <a:rPr lang="en-GB" altLang="en-US" sz="1100" i="1" baseline="0" dirty="0" smtClean="0">
                <a:latin typeface="Arial" pitchFamily="34" charset="0"/>
                <a:ea typeface="ＭＳ Ｐゴシック" pitchFamily="34" charset="-128"/>
                <a:cs typeface="Arial" pitchFamily="34" charset="0"/>
              </a:rPr>
              <a:t> a</a:t>
            </a:r>
            <a:r>
              <a:rPr lang="en-GB" altLang="en-US" sz="1100" i="1" dirty="0" smtClean="0">
                <a:latin typeface="Arial" pitchFamily="34" charset="0"/>
                <a:ea typeface="ＭＳ Ｐゴシック" pitchFamily="34" charset="-128"/>
                <a:cs typeface="Arial" pitchFamily="34" charset="0"/>
              </a:rPr>
              <a:t>ctivity 3</a:t>
            </a:r>
          </a:p>
          <a:p>
            <a:pPr>
              <a:spcBef>
                <a:spcPts val="200"/>
              </a:spcBef>
              <a:spcAft>
                <a:spcPts val="200"/>
              </a:spcAft>
            </a:pPr>
            <a:r>
              <a:rPr lang="en-GB" altLang="en-US" sz="1100" dirty="0" smtClean="0">
                <a:latin typeface="Arial" pitchFamily="34" charset="0"/>
                <a:ea typeface="ＭＳ Ｐゴシック" pitchFamily="34" charset="-128"/>
                <a:cs typeface="Arial" pitchFamily="34" charset="0"/>
              </a:rPr>
              <a:t>Slides 20-23	Impact of the guideline </a:t>
            </a:r>
          </a:p>
          <a:p>
            <a:pPr>
              <a:spcBef>
                <a:spcPts val="200"/>
              </a:spcBef>
              <a:spcAft>
                <a:spcPts val="200"/>
              </a:spcAft>
            </a:pPr>
            <a:r>
              <a:rPr lang="en-GB" altLang="en-US" sz="1100" i="0" dirty="0" smtClean="0">
                <a:latin typeface="Arial" pitchFamily="34" charset="0"/>
                <a:ea typeface="ＭＳ Ｐゴシック" pitchFamily="34" charset="-128"/>
                <a:cs typeface="Arial" pitchFamily="34" charset="0"/>
              </a:rPr>
              <a:t>Slide</a:t>
            </a:r>
            <a:r>
              <a:rPr lang="en-GB" altLang="en-US" sz="1100" i="0" baseline="0" dirty="0" smtClean="0">
                <a:latin typeface="Arial" pitchFamily="34" charset="0"/>
                <a:ea typeface="ＭＳ Ｐゴシック" pitchFamily="34" charset="-128"/>
                <a:cs typeface="Arial" pitchFamily="34" charset="0"/>
              </a:rPr>
              <a:t> 24	Service user perspectives</a:t>
            </a:r>
            <a:endParaRPr lang="en-GB" altLang="en-US" sz="1100" i="0" dirty="0" smtClean="0">
              <a:latin typeface="Arial" pitchFamily="34" charset="0"/>
              <a:ea typeface="ＭＳ Ｐゴシック" pitchFamily="34" charset="-128"/>
              <a:cs typeface="Arial" pitchFamily="34" charset="0"/>
            </a:endParaRPr>
          </a:p>
          <a:p>
            <a:pPr>
              <a:spcBef>
                <a:spcPts val="200"/>
              </a:spcBef>
              <a:spcAft>
                <a:spcPts val="600"/>
              </a:spcAft>
            </a:pPr>
            <a:r>
              <a:rPr lang="en-GB" altLang="en-US" sz="1100" dirty="0" smtClean="0">
                <a:latin typeface="Arial" pitchFamily="34" charset="0"/>
                <a:ea typeface="ＭＳ Ｐゴシック" pitchFamily="34" charset="-128"/>
                <a:cs typeface="Arial" pitchFamily="34" charset="0"/>
              </a:rPr>
              <a:t>Slide 25	Practice guideline resources</a:t>
            </a:r>
          </a:p>
          <a:p>
            <a:pPr>
              <a:spcBef>
                <a:spcPts val="200"/>
              </a:spcBef>
              <a:spcAft>
                <a:spcPts val="600"/>
              </a:spcAft>
            </a:pPr>
            <a:r>
              <a:rPr lang="en-GB" altLang="en-US" sz="1100" dirty="0" smtClean="0">
                <a:latin typeface="Arial" pitchFamily="34" charset="0"/>
                <a:ea typeface="ＭＳ Ｐゴシック" pitchFamily="34" charset="-128"/>
                <a:cs typeface="Arial" pitchFamily="34" charset="0"/>
              </a:rPr>
              <a:t>Information used in the session is taken from the full practice guideline document and the other implementation tools, particularly the audit tool. </a:t>
            </a:r>
          </a:p>
          <a:p>
            <a:pPr>
              <a:spcBef>
                <a:spcPts val="200"/>
              </a:spcBef>
              <a:spcAft>
                <a:spcPts val="200"/>
              </a:spcAft>
            </a:pPr>
            <a:r>
              <a:rPr lang="en-GB" altLang="en-US" sz="1100" i="0" dirty="0" smtClean="0">
                <a:latin typeface="Arial" pitchFamily="34" charset="0"/>
                <a:ea typeface="ＭＳ Ｐゴシック" pitchFamily="34" charset="-128"/>
                <a:cs typeface="Arial" pitchFamily="34" charset="0"/>
              </a:rPr>
              <a:t>* N.B.</a:t>
            </a:r>
            <a:r>
              <a:rPr lang="en-GB" altLang="en-US" sz="1100" i="1" dirty="0" smtClean="0">
                <a:latin typeface="Arial" pitchFamily="34" charset="0"/>
                <a:ea typeface="ＭＳ Ｐゴシック" pitchFamily="34" charset="-128"/>
                <a:cs typeface="Arial" pitchFamily="34" charset="0"/>
              </a:rPr>
              <a:t> Activities 1 and 2 can potentially be applied to any of the recommendation areas.</a:t>
            </a:r>
            <a:r>
              <a:rPr lang="en-GB" altLang="en-US" sz="1100" dirty="0" smtClean="0">
                <a:latin typeface="Arial" pitchFamily="34" charset="0"/>
                <a:ea typeface="ＭＳ Ｐゴシック" pitchFamily="34" charset="-128"/>
                <a:cs typeface="Arial" pitchFamily="34" charset="0"/>
              </a:rPr>
              <a:t> </a:t>
            </a:r>
            <a:r>
              <a:rPr lang="en-GB" altLang="en-US" sz="1100" i="1" dirty="0" smtClean="0">
                <a:latin typeface="Arial" pitchFamily="34" charset="0"/>
                <a:ea typeface="ＭＳ Ｐゴシック" pitchFamily="34" charset="-128"/>
                <a:cs typeface="Arial" pitchFamily="34" charset="0"/>
              </a:rPr>
              <a:t>Choose the one that you think will</a:t>
            </a:r>
            <a:r>
              <a:rPr lang="en-GB" altLang="en-US" sz="1100" i="1" baseline="0" dirty="0" smtClean="0">
                <a:latin typeface="Arial" pitchFamily="34" charset="0"/>
                <a:ea typeface="ＭＳ Ｐゴシック" pitchFamily="34" charset="-128"/>
                <a:cs typeface="Arial" pitchFamily="34" charset="0"/>
              </a:rPr>
              <a:t> </a:t>
            </a:r>
            <a:r>
              <a:rPr lang="en-GB" altLang="en-US" sz="1100" i="1" dirty="0" smtClean="0">
                <a:latin typeface="Arial" pitchFamily="34" charset="0"/>
                <a:ea typeface="ＭＳ Ｐゴシック" pitchFamily="34" charset="-128"/>
                <a:cs typeface="Arial" pitchFamily="34" charset="0"/>
              </a:rPr>
              <a:t>yield as much discussion as possible.</a:t>
            </a:r>
            <a:endParaRPr lang="en-GB" altLang="en-US" dirty="0" smtClean="0">
              <a:latin typeface="Times New Roman" pitchFamily="18" charset="0"/>
              <a:ea typeface="ＭＳ Ｐゴシック" pitchFamily="34" charset="-128"/>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54F2EB0E-9D13-4C9A-BE09-282BBB7A4314}" type="slidenum">
              <a:rPr lang="en-GB" altLang="en-US" smtClean="0">
                <a:latin typeface="Frutiger 45 Light" pitchFamily="34" charset="0"/>
              </a:rPr>
              <a:pPr>
                <a:spcBef>
                  <a:spcPct val="0"/>
                </a:spcBef>
              </a:pPr>
              <a:t>2</a:t>
            </a:fld>
            <a:endParaRPr lang="en-GB" altLang="en-US" smtClean="0">
              <a:latin typeface="Frutiger 45 Light"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dirty="0" smtClean="0">
              <a:latin typeface="Arial" pitchFamily="34" charset="0"/>
              <a:ea typeface="ＭＳ Ｐゴシック" pitchFamily="34" charset="-128"/>
              <a:cs typeface="Arial" pitchFamily="34"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98E0674F-62E7-4F67-9A42-11BFE13A8D87}" type="slidenum">
              <a:rPr lang="en-GB" altLang="en-US" smtClean="0">
                <a:latin typeface="Frutiger 45 Light" pitchFamily="34" charset="0"/>
              </a:rPr>
              <a:pPr>
                <a:spcBef>
                  <a:spcPct val="0"/>
                </a:spcBef>
              </a:pPr>
              <a:t>20</a:t>
            </a:fld>
            <a:endParaRPr lang="en-GB" altLang="en-US" smtClean="0">
              <a:latin typeface="Frutiger 45 Light"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smtClean="0">
              <a:latin typeface="Arial" pitchFamily="34" charset="0"/>
              <a:ea typeface="ＭＳ Ｐゴシック" pitchFamily="34" charset="-128"/>
              <a:cs typeface="Arial" pitchFamily="34"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E752391F-D457-4DE7-8E7D-56A048A577A8}" type="slidenum">
              <a:rPr lang="en-GB" altLang="en-US" smtClean="0">
                <a:latin typeface="Frutiger 45 Light" pitchFamily="34" charset="0"/>
              </a:rPr>
              <a:pPr>
                <a:spcBef>
                  <a:spcPct val="0"/>
                </a:spcBef>
              </a:pPr>
              <a:t>21</a:t>
            </a:fld>
            <a:endParaRPr lang="en-GB" altLang="en-US" smtClean="0">
              <a:latin typeface="Frutiger 45 Light"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1100" i="1" dirty="0" smtClean="0">
                <a:latin typeface="Arial" charset="0"/>
                <a:ea typeface="ＭＳ Ｐゴシック" pitchFamily="34" charset="-128"/>
                <a:cs typeface="Arial" charset="0"/>
              </a:rPr>
              <a:t>NB: Highlight the significance of the guideline having been developed by the RCOT guideline development process which is NICE Accredited, e.g.</a:t>
            </a:r>
          </a:p>
          <a:p>
            <a:pPr>
              <a:defRPr/>
            </a:pPr>
            <a:endParaRPr lang="en-US" altLang="en-US" sz="1100" i="1" dirty="0">
              <a:latin typeface="Arial" charset="0"/>
              <a:ea typeface="ＭＳ Ｐゴシック" pitchFamily="34" charset="-128"/>
              <a:cs typeface="Arial" charset="0"/>
            </a:endParaRPr>
          </a:p>
          <a:p>
            <a:pPr marL="171450" indent="-171450">
              <a:buFont typeface="Arial" panose="020B0604020202020204" pitchFamily="34" charset="0"/>
              <a:buChar char="•"/>
              <a:defRPr/>
            </a:pPr>
            <a:r>
              <a:rPr lang="en-GB" sz="1100" dirty="0" smtClean="0">
                <a:latin typeface="Arial" panose="020B0604020202020204" pitchFamily="34" charset="0"/>
                <a:cs typeface="Arial" panose="020B0604020202020204" pitchFamily="34" charset="0"/>
              </a:rPr>
              <a:t>RCOT practice guidelines developed using the NICE Accredited guideline process are clearly </a:t>
            </a:r>
            <a:r>
              <a:rPr lang="en-GB" sz="1100" dirty="0">
                <a:latin typeface="Arial" panose="020B0604020202020204" pitchFamily="34" charset="0"/>
                <a:cs typeface="Arial" panose="020B0604020202020204" pitchFamily="34" charset="0"/>
              </a:rPr>
              <a:t>visible in search results on </a:t>
            </a:r>
            <a:r>
              <a:rPr lang="en-GB" sz="1100" dirty="0" smtClean="0">
                <a:latin typeface="Arial" panose="020B0604020202020204" pitchFamily="34" charset="0"/>
                <a:cs typeface="Arial" panose="020B0604020202020204" pitchFamily="34" charset="0"/>
              </a:rPr>
              <a:t>NICE Evidence.</a:t>
            </a:r>
          </a:p>
          <a:p>
            <a:pPr marL="171450" indent="-171450">
              <a:buFont typeface="Arial" panose="020B0604020202020204" pitchFamily="34" charset="0"/>
              <a:buChar char="•"/>
              <a:defRPr/>
            </a:pPr>
            <a:r>
              <a:rPr lang="en-GB" sz="1100" dirty="0" smtClean="0">
                <a:latin typeface="Arial" panose="020B0604020202020204" pitchFamily="34" charset="0"/>
                <a:cs typeface="Arial" panose="020B0604020202020204" pitchFamily="34" charset="0"/>
              </a:rPr>
              <a:t>Guidelines developed via a NICE Accredited process are eligible for consideration as evidence in the development of NICE Quality Standards.</a:t>
            </a:r>
          </a:p>
          <a:p>
            <a:pPr marL="171450" indent="-171450">
              <a:buFont typeface="Arial" panose="020B0604020202020204" pitchFamily="34" charset="0"/>
              <a:buChar char="•"/>
              <a:defRPr/>
            </a:pPr>
            <a:r>
              <a:rPr lang="en-GB" sz="1100" dirty="0" smtClean="0">
                <a:latin typeface="Arial" panose="020B0604020202020204" pitchFamily="34" charset="0"/>
                <a:cs typeface="Arial" panose="020B0604020202020204" pitchFamily="34" charset="0"/>
              </a:rPr>
              <a:t>Provides robust evidence-based recommendations </a:t>
            </a:r>
            <a:r>
              <a:rPr lang="en-GB" sz="1100" dirty="0">
                <a:latin typeface="Arial" panose="020B0604020202020204" pitchFamily="34" charset="0"/>
                <a:cs typeface="Arial" panose="020B0604020202020204" pitchFamily="34" charset="0"/>
              </a:rPr>
              <a:t>that can demonstrate to commissioners the benefits of occupational therapy for the community on whose behalf they are commissioning services</a:t>
            </a:r>
            <a:r>
              <a:rPr lang="en-GB" sz="1100" dirty="0" smtClean="0">
                <a:latin typeface="Arial" panose="020B0604020202020204" pitchFamily="34" charset="0"/>
                <a:cs typeface="Arial" panose="020B0604020202020204" pitchFamily="34" charset="0"/>
              </a:rPr>
              <a:t>.</a:t>
            </a:r>
          </a:p>
          <a:p>
            <a:pPr>
              <a:defRPr/>
            </a:pPr>
            <a:endParaRPr lang="en-GB" altLang="en-US" sz="1100" i="1" dirty="0">
              <a:latin typeface="Arial" panose="020B0604020202020204" pitchFamily="34" charset="0"/>
              <a:ea typeface="ＭＳ Ｐゴシック" pitchFamily="34" charset="-128"/>
              <a:cs typeface="Arial" panose="020B0604020202020204" pitchFamily="34" charset="0"/>
            </a:endParaRPr>
          </a:p>
          <a:p>
            <a:pPr>
              <a:defRPr/>
            </a:pPr>
            <a:r>
              <a:rPr lang="en-GB" altLang="en-US" sz="1100" i="1" dirty="0" smtClean="0">
                <a:latin typeface="Arial" panose="020B0604020202020204" pitchFamily="34" charset="0"/>
                <a:ea typeface="ＭＳ Ｐゴシック" pitchFamily="34" charset="-128"/>
                <a:cs typeface="Arial" panose="020B0604020202020204" pitchFamily="34" charset="0"/>
              </a:rPr>
              <a:t>Further information at: </a:t>
            </a:r>
            <a:r>
              <a:rPr lang="en-GB" altLang="en-US" sz="1100" i="1" dirty="0" smtClean="0">
                <a:solidFill>
                  <a:srgbClr val="0000FF"/>
                </a:solidFill>
                <a:latin typeface="Arial" panose="020B0604020202020204" pitchFamily="34" charset="0"/>
                <a:ea typeface="ＭＳ Ｐゴシック" pitchFamily="34" charset="-128"/>
                <a:cs typeface="Arial" panose="020B0604020202020204" pitchFamily="34" charset="0"/>
              </a:rPr>
              <a:t>http://www.nice.org.uk/About/What-we-do/Accreditation/CaseStudies/COT  </a:t>
            </a:r>
            <a:endParaRPr lang="en-US" altLang="en-US" sz="1100" i="1" dirty="0" smtClean="0">
              <a:solidFill>
                <a:srgbClr val="0000FF"/>
              </a:solidFill>
              <a:latin typeface="Arial" panose="020B0604020202020204" pitchFamily="34" charset="0"/>
              <a:ea typeface="ＭＳ Ｐゴシック" pitchFamily="34" charset="-128"/>
              <a:cs typeface="Arial" panose="020B0604020202020204" pitchFamily="34"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6605EBF2-5E19-4200-AEA0-3B244E28826A}" type="slidenum">
              <a:rPr lang="en-GB" altLang="en-US" smtClean="0">
                <a:latin typeface="Frutiger 45 Light" pitchFamily="34" charset="0"/>
              </a:rPr>
              <a:pPr>
                <a:spcBef>
                  <a:spcPct val="0"/>
                </a:spcBef>
              </a:pPr>
              <a:t>22</a:t>
            </a:fld>
            <a:endParaRPr lang="en-GB" altLang="en-US" smtClean="0">
              <a:latin typeface="Frutiger 45 Light"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dirty="0" smtClean="0">
              <a:latin typeface="Arial" pitchFamily="34" charset="0"/>
              <a:ea typeface="ＭＳ Ｐゴシック" pitchFamily="34" charset="-128"/>
              <a:cs typeface="Arial"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34F30FB7-BD88-4EEF-9904-BA63F84A643C}" type="slidenum">
              <a:rPr lang="en-GB" altLang="en-US" smtClean="0">
                <a:latin typeface="Frutiger 45 Light" pitchFamily="34" charset="0"/>
              </a:rPr>
              <a:pPr>
                <a:spcBef>
                  <a:spcPct val="0"/>
                </a:spcBef>
              </a:pPr>
              <a:t>23</a:t>
            </a:fld>
            <a:endParaRPr lang="en-GB" altLang="en-US" smtClean="0">
              <a:latin typeface="Frutiger 45 Light"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pPr>
            <a:r>
              <a:rPr lang="en-GB" altLang="en-US" sz="1200" dirty="0" smtClean="0">
                <a:latin typeface="Arial" pitchFamily="34" charset="0"/>
                <a:ea typeface="ＭＳ Ｐゴシック" pitchFamily="34" charset="-128"/>
                <a:cs typeface="Arial" pitchFamily="34" charset="0"/>
              </a:rPr>
              <a:t>Conclude the session by summarising some of the key areas of discussion and messages from the guideline recommendations.  </a:t>
            </a:r>
          </a:p>
          <a:p>
            <a:pPr>
              <a:spcBef>
                <a:spcPts val="0"/>
              </a:spcBef>
            </a:pPr>
            <a:r>
              <a:rPr lang="en-GB" altLang="en-US" sz="1200" dirty="0" smtClean="0">
                <a:latin typeface="Arial" pitchFamily="34" charset="0"/>
                <a:ea typeface="ＭＳ Ｐゴシック" pitchFamily="34" charset="-128"/>
                <a:cs typeface="Arial" pitchFamily="34" charset="0"/>
              </a:rPr>
              <a:t> </a:t>
            </a:r>
          </a:p>
          <a:p>
            <a:pPr>
              <a:spcBef>
                <a:spcPts val="0"/>
              </a:spcBef>
            </a:pPr>
            <a:r>
              <a:rPr lang="en-GB" altLang="en-US" sz="1200" dirty="0" smtClean="0">
                <a:latin typeface="Arial" pitchFamily="34" charset="0"/>
                <a:ea typeface="ＭＳ Ｐゴシック" pitchFamily="34" charset="-128"/>
                <a:cs typeface="Arial" pitchFamily="34" charset="0"/>
              </a:rPr>
              <a:t>Ask each participant to share a thought about the recommendations and to identify something they are going to do following the session.  </a:t>
            </a:r>
          </a:p>
          <a:p>
            <a:pPr>
              <a:spcBef>
                <a:spcPts val="0"/>
              </a:spcBef>
            </a:pPr>
            <a:r>
              <a:rPr lang="en-GB" altLang="en-US" sz="1200" dirty="0" smtClean="0">
                <a:latin typeface="Arial" pitchFamily="34" charset="0"/>
                <a:ea typeface="ＭＳ Ｐゴシック" pitchFamily="34" charset="-128"/>
                <a:cs typeface="Arial" pitchFamily="34" charset="0"/>
              </a:rPr>
              <a:t> </a:t>
            </a:r>
          </a:p>
          <a:p>
            <a:pPr>
              <a:spcBef>
                <a:spcPts val="0"/>
              </a:spcBef>
            </a:pPr>
            <a:r>
              <a:rPr lang="en-GB" altLang="en-US" sz="1200" dirty="0" smtClean="0">
                <a:latin typeface="Arial" pitchFamily="34" charset="0"/>
                <a:ea typeface="ＭＳ Ｐゴシック" pitchFamily="34" charset="-128"/>
                <a:cs typeface="Arial" pitchFamily="34" charset="0"/>
              </a:rPr>
              <a:t>If applicable, you may also want to identify how, as a service, you are going to complete and monitor the Audit Form. </a:t>
            </a:r>
          </a:p>
          <a:p>
            <a:pPr>
              <a:spcBef>
                <a:spcPts val="0"/>
              </a:spcBef>
            </a:pPr>
            <a:endParaRPr lang="en-GB" altLang="en-US" sz="600" dirty="0" smtClean="0">
              <a:latin typeface="Arial" pitchFamily="34" charset="0"/>
              <a:ea typeface="ＭＳ Ｐゴシック" pitchFamily="34" charset="-128"/>
              <a:cs typeface="Arial" pitchFamily="34" charset="0"/>
            </a:endParaRPr>
          </a:p>
          <a:p>
            <a:pPr>
              <a:spcBef>
                <a:spcPts val="0"/>
              </a:spcBef>
            </a:pPr>
            <a:r>
              <a:rPr lang="en-GB" altLang="en-US" sz="1200" dirty="0" smtClean="0">
                <a:latin typeface="Arial" pitchFamily="34" charset="0"/>
                <a:ea typeface="ＭＳ Ｐゴシック" pitchFamily="34" charset="-128"/>
                <a:cs typeface="Arial" pitchFamily="34" charset="0"/>
              </a:rPr>
              <a:t>Finish by reiterating the importance of a practice guideline in informing work with service users, focusing on empowering the service user to fully engage and take responsibility for achieving individual goals. </a:t>
            </a:r>
          </a:p>
          <a:p>
            <a:pPr>
              <a:spcBef>
                <a:spcPts val="0"/>
              </a:spcBef>
            </a:pPr>
            <a:r>
              <a:rPr lang="en-GB" altLang="en-US" dirty="0" smtClean="0">
                <a:latin typeface="Times New Roman" pitchFamily="18" charset="0"/>
                <a:ea typeface="ＭＳ Ｐゴシック" pitchFamily="34" charset="-128"/>
              </a:rPr>
              <a:t> </a:t>
            </a:r>
          </a:p>
          <a:p>
            <a:pPr>
              <a:spcBef>
                <a:spcPts val="0"/>
              </a:spcBef>
            </a:pPr>
            <a:endParaRPr lang="en-GB" altLang="en-US" dirty="0" smtClean="0">
              <a:latin typeface="Times New Roman" pitchFamily="18" charset="0"/>
              <a:ea typeface="ＭＳ Ｐゴシック" pitchFamily="34" charset="-128"/>
            </a:endParaRPr>
          </a:p>
          <a:p>
            <a:pPr>
              <a:spcBef>
                <a:spcPts val="0"/>
              </a:spcBef>
            </a:pPr>
            <a:endParaRPr lang="en-GB" altLang="en-US" dirty="0" smtClean="0">
              <a:latin typeface="Times New Roman" pitchFamily="18" charset="0"/>
              <a:ea typeface="ＭＳ Ｐゴシック" pitchFamily="34" charset="-128"/>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79A61CCE-4128-475C-95D0-B1927D2DCDA3}" type="slidenum">
              <a:rPr lang="en-GB" altLang="en-US" smtClean="0">
                <a:latin typeface="Frutiger 45 Light" pitchFamily="34" charset="0"/>
              </a:rPr>
              <a:pPr>
                <a:spcBef>
                  <a:spcPct val="0"/>
                </a:spcBef>
              </a:pPr>
              <a:t>24</a:t>
            </a:fld>
            <a:endParaRPr lang="en-GB" altLang="en-US" smtClean="0">
              <a:latin typeface="Frutiger 45 Light"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xfrm>
            <a:off x="910065" y="4745303"/>
            <a:ext cx="4889825" cy="44657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latin typeface="Times New Roman" pitchFamily="18" charset="0"/>
              <a:ea typeface="ＭＳ Ｐゴシック" pitchFamily="34" charset="-128"/>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CF43C7B8-B123-4E40-940F-C518046800B2}" type="slidenum">
              <a:rPr lang="en-GB" altLang="en-US" smtClean="0">
                <a:latin typeface="Frutiger 45 Light" pitchFamily="34" charset="0"/>
              </a:rPr>
              <a:pPr>
                <a:spcBef>
                  <a:spcPct val="0"/>
                </a:spcBef>
              </a:pPr>
              <a:t>25</a:t>
            </a:fld>
            <a:endParaRPr lang="en-GB" altLang="en-US" smtClean="0">
              <a:latin typeface="Frutiger 45 Light"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dirty="0" smtClean="0">
              <a:latin typeface="Arial" pitchFamily="34" charset="0"/>
              <a:ea typeface="ＭＳ Ｐゴシック" pitchFamily="34" charset="-128"/>
              <a:cs typeface="Arial"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9B11680C-4B7F-403F-A51F-C7FE822AA6E9}" type="slidenum">
              <a:rPr lang="en-GB" altLang="en-US" smtClean="0">
                <a:latin typeface="Frutiger 45 Light" pitchFamily="34" charset="0"/>
              </a:rPr>
              <a:pPr>
                <a:spcBef>
                  <a:spcPct val="0"/>
                </a:spcBef>
              </a:pPr>
              <a:t>3</a:t>
            </a:fld>
            <a:endParaRPr lang="en-GB" altLang="en-US" smtClean="0">
              <a:latin typeface="Frutiger 45 Light"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GB" altLang="en-US" sz="1100" dirty="0" smtClean="0">
                <a:latin typeface="Arial" pitchFamily="34" charset="0"/>
                <a:ea typeface="Calibri" pitchFamily="34" charset="0"/>
                <a:cs typeface="Times New Roman" pitchFamily="18" charset="0"/>
              </a:rPr>
              <a:t>Emphasise that the guideline focuses on total hip replacement, but that some of the recommendations will be directly applicable to elective surgery only, rather than trauma surgery.  However, the majority of the recommendations will be appropriate to service users over the age of 18 years, undergoing a total hip replacement, whatever the predisposing circumstances. </a:t>
            </a:r>
            <a:endParaRPr lang="en-GB" altLang="en-US" sz="1100" dirty="0" smtClean="0">
              <a:latin typeface="Calibri" pitchFamily="34" charset="0"/>
              <a:ea typeface="Calibri" pitchFamily="34" charset="0"/>
              <a:cs typeface="Times New Roman" pitchFamily="18" charset="0"/>
            </a:endParaRPr>
          </a:p>
          <a:p>
            <a:endParaRPr lang="en-US" altLang="en-US" sz="1100" dirty="0" smtClean="0">
              <a:latin typeface="Arial" pitchFamily="34" charset="0"/>
              <a:ea typeface="Calibri" pitchFamily="34" charset="0"/>
              <a:cs typeface="Arial" pitchFamily="34"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Times New Roman" pitchFamily="18" charset="0"/>
                <a:ea typeface="ＭＳ Ｐゴシック" pitchFamily="34" charset="-128"/>
              </a:defRPr>
            </a:lvl1pPr>
            <a:lvl2pPr marL="739775" indent="-284163" defTabSz="908050" eaLnBrk="0" hangingPunct="0">
              <a:spcBef>
                <a:spcPct val="30000"/>
              </a:spcBef>
              <a:defRPr sz="1200">
                <a:solidFill>
                  <a:schemeClr val="tx1"/>
                </a:solidFill>
                <a:latin typeface="Times New Roman" pitchFamily="18" charset="0"/>
                <a:ea typeface="ＭＳ Ｐゴシック" pitchFamily="34" charset="-128"/>
              </a:defRPr>
            </a:lvl2pPr>
            <a:lvl3pPr marL="1136650" indent="-227013" defTabSz="908050" eaLnBrk="0" hangingPunct="0">
              <a:spcBef>
                <a:spcPct val="30000"/>
              </a:spcBef>
              <a:defRPr sz="1200">
                <a:solidFill>
                  <a:schemeClr val="tx1"/>
                </a:solidFill>
                <a:latin typeface="Times New Roman" pitchFamily="18" charset="0"/>
                <a:ea typeface="ＭＳ Ｐゴシック" pitchFamily="34" charset="-128"/>
              </a:defRPr>
            </a:lvl3pPr>
            <a:lvl4pPr marL="1592263" indent="-227013" defTabSz="908050" eaLnBrk="0" hangingPunct="0">
              <a:spcBef>
                <a:spcPct val="30000"/>
              </a:spcBef>
              <a:defRPr sz="1200">
                <a:solidFill>
                  <a:schemeClr val="tx1"/>
                </a:solidFill>
                <a:latin typeface="Times New Roman" pitchFamily="18" charset="0"/>
                <a:ea typeface="ＭＳ Ｐゴシック" pitchFamily="34" charset="-128"/>
              </a:defRPr>
            </a:lvl4pPr>
            <a:lvl5pPr marL="2047875" indent="-227013" defTabSz="908050" eaLnBrk="0" hangingPunct="0">
              <a:spcBef>
                <a:spcPct val="30000"/>
              </a:spcBef>
              <a:defRPr sz="1200">
                <a:solidFill>
                  <a:schemeClr val="tx1"/>
                </a:solidFill>
                <a:latin typeface="Times New Roman" pitchFamily="18" charset="0"/>
                <a:ea typeface="ＭＳ Ｐゴシック" pitchFamily="34" charset="-128"/>
              </a:defRPr>
            </a:lvl5pPr>
            <a:lvl6pPr marL="25050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622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194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766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4694D0EE-A29A-4B58-9C2E-1EC90F959A56}" type="slidenum">
              <a:rPr lang="en-GB" altLang="en-US" smtClean="0">
                <a:latin typeface="Frutiger 45 Light" pitchFamily="34" charset="0"/>
              </a:rPr>
              <a:pPr>
                <a:spcBef>
                  <a:spcPct val="0"/>
                </a:spcBef>
              </a:pPr>
              <a:t>4</a:t>
            </a:fld>
            <a:endParaRPr lang="en-GB" altLang="en-US" smtClean="0">
              <a:latin typeface="Frutiger 45 Light"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altLang="en-US" sz="1100" dirty="0" smtClean="0">
                <a:latin typeface="Arial" panose="020B0604020202020204" pitchFamily="34" charset="0"/>
                <a:ea typeface="ＭＳ Ｐゴシック" pitchFamily="34" charset="-128"/>
                <a:cs typeface="Arial" panose="020B0604020202020204" pitchFamily="34" charset="0"/>
              </a:rPr>
              <a:t>A topic selected for guideline development needs to have a sufficient evidence-base, and a proposal must be approved by the Royal College of Occupational Therapists’ Practice Publications Group. The RCOT guideline development process is rigorous and is </a:t>
            </a:r>
            <a:r>
              <a:rPr lang="en-US" altLang="en-US" sz="1100" b="1" dirty="0" smtClean="0">
                <a:latin typeface="Arial" panose="020B0604020202020204" pitchFamily="34" charset="0"/>
                <a:ea typeface="ＭＳ Ｐゴシック" pitchFamily="34" charset="-128"/>
                <a:cs typeface="Arial" panose="020B0604020202020204" pitchFamily="34" charset="0"/>
              </a:rPr>
              <a:t>Accredited by the National Institute for Health and Care Excellence (NICE)</a:t>
            </a:r>
            <a:r>
              <a:rPr lang="en-US" altLang="en-US" sz="1100" dirty="0" smtClean="0">
                <a:latin typeface="Arial" panose="020B0604020202020204" pitchFamily="34" charset="0"/>
                <a:ea typeface="ＭＳ Ｐゴシック" pitchFamily="34" charset="-128"/>
                <a:cs typeface="Arial" panose="020B0604020202020204" pitchFamily="34" charset="0"/>
              </a:rPr>
              <a:t>. </a:t>
            </a:r>
            <a:endParaRPr lang="en-US" altLang="en-US" sz="900" dirty="0" smtClean="0">
              <a:latin typeface="Arial" panose="020B0604020202020204" pitchFamily="34" charset="0"/>
              <a:ea typeface="ＭＳ Ｐゴシック" pitchFamily="34" charset="-128"/>
              <a:cs typeface="Arial" panose="020B0604020202020204" pitchFamily="34" charset="0"/>
            </a:endParaRPr>
          </a:p>
          <a:p>
            <a:pPr marL="0" marR="0" indent="0" algn="l" defTabSz="914400" rtl="0" eaLnBrk="0" fontAlgn="base" latinLnBrk="0" hangingPunct="0">
              <a:lnSpc>
                <a:spcPct val="100000"/>
              </a:lnSpc>
              <a:spcBef>
                <a:spcPts val="0"/>
              </a:spcBef>
              <a:spcAft>
                <a:spcPct val="0"/>
              </a:spcAft>
              <a:buClrTx/>
              <a:buSzTx/>
              <a:buFontTx/>
              <a:buNone/>
              <a:tabLst/>
              <a:defRPr/>
            </a:pPr>
            <a:endParaRPr lang="en-US" altLang="en-US" sz="600" dirty="0" smtClean="0">
              <a:latin typeface="Arial" panose="020B0604020202020204" pitchFamily="34" charset="0"/>
              <a:ea typeface="ＭＳ Ｐゴシック" pitchFamily="34" charset="-128"/>
              <a:cs typeface="Arial" panose="020B0604020202020204" pitchFamily="34" charset="0"/>
            </a:endParaRPr>
          </a:p>
          <a:p>
            <a:pPr marL="0" marR="0" indent="0" algn="l" defTabSz="914400" rtl="0" eaLnBrk="0" fontAlgn="base" latinLnBrk="0" hangingPunct="0">
              <a:lnSpc>
                <a:spcPct val="100000"/>
              </a:lnSpc>
              <a:spcBef>
                <a:spcPts val="0"/>
              </a:spcBef>
              <a:spcAft>
                <a:spcPct val="0"/>
              </a:spcAft>
              <a:buClrTx/>
              <a:buSzTx/>
              <a:buFontTx/>
              <a:buNone/>
              <a:tabLst/>
              <a:defRPr/>
            </a:pPr>
            <a:r>
              <a:rPr lang="en-GB" altLang="en-US" sz="1100" dirty="0" smtClean="0">
                <a:latin typeface="Arial" panose="020B0604020202020204" pitchFamily="34" charset="0"/>
                <a:ea typeface="ＭＳ Ｐゴシック" pitchFamily="34" charset="-128"/>
                <a:cs typeface="Arial" panose="020B0604020202020204" pitchFamily="34" charset="0"/>
              </a:rPr>
              <a:t>Stakeholder, service user and carer engagement and involvement is fundamental to the development of a guideline. </a:t>
            </a:r>
            <a:endParaRPr lang="en-GB" altLang="en-US" sz="900" dirty="0" smtClean="0">
              <a:latin typeface="Arial" panose="020B0604020202020204" pitchFamily="34" charset="0"/>
              <a:ea typeface="ＭＳ Ｐゴシック" pitchFamily="34" charset="-128"/>
              <a:cs typeface="Arial" panose="020B0604020202020204" pitchFamily="34" charset="0"/>
            </a:endParaRPr>
          </a:p>
          <a:p>
            <a:pPr marL="0" marR="0" indent="0" algn="l" defTabSz="914400" rtl="0" eaLnBrk="0" fontAlgn="base" latinLnBrk="0" hangingPunct="0">
              <a:lnSpc>
                <a:spcPct val="100000"/>
              </a:lnSpc>
              <a:spcBef>
                <a:spcPts val="0"/>
              </a:spcBef>
              <a:spcAft>
                <a:spcPct val="0"/>
              </a:spcAft>
              <a:buClrTx/>
              <a:buSzTx/>
              <a:buFontTx/>
              <a:buNone/>
              <a:tabLst/>
              <a:defRPr/>
            </a:pPr>
            <a:endParaRPr lang="en-GB" altLang="en-US" sz="600" dirty="0" smtClean="0">
              <a:latin typeface="Arial" panose="020B0604020202020204" pitchFamily="34" charset="0"/>
              <a:ea typeface="ＭＳ Ｐゴシック" pitchFamily="34" charset="-128"/>
              <a:cs typeface="Arial" panose="020B0604020202020204" pitchFamily="34" charset="0"/>
            </a:endParaRPr>
          </a:p>
          <a:p>
            <a:pPr>
              <a:lnSpc>
                <a:spcPct val="100000"/>
              </a:lnSpc>
              <a:spcBef>
                <a:spcPts val="0"/>
              </a:spcBef>
              <a:defRPr/>
            </a:pPr>
            <a:r>
              <a:rPr lang="en-GB" altLang="en-US" sz="1100" b="1" dirty="0" smtClean="0">
                <a:latin typeface="Arial" panose="020B0604020202020204" pitchFamily="34" charset="0"/>
                <a:ea typeface="ＭＳ Ｐゴシック" pitchFamily="34" charset="-128"/>
                <a:cs typeface="Arial" panose="020B0604020202020204" pitchFamily="34" charset="0"/>
              </a:rPr>
              <a:t>1.  Establish the Guideline Development Group</a:t>
            </a:r>
          </a:p>
          <a:p>
            <a:pPr>
              <a:lnSpc>
                <a:spcPct val="100000"/>
              </a:lnSpc>
              <a:spcBef>
                <a:spcPts val="0"/>
              </a:spcBef>
              <a:defRPr/>
            </a:pPr>
            <a:r>
              <a:rPr lang="en-GB" altLang="en-US" sz="1100" b="1" dirty="0" smtClean="0">
                <a:latin typeface="Arial" panose="020B0604020202020204" pitchFamily="34" charset="0"/>
                <a:ea typeface="ＭＳ Ｐゴシック" pitchFamily="34" charset="-128"/>
                <a:cs typeface="Arial" panose="020B0604020202020204" pitchFamily="34" charset="0"/>
              </a:rPr>
              <a:t>2.  Define the scope and practice question(s)</a:t>
            </a:r>
          </a:p>
          <a:p>
            <a:pPr>
              <a:lnSpc>
                <a:spcPct val="100000"/>
              </a:lnSpc>
              <a:spcBef>
                <a:spcPts val="0"/>
              </a:spcBef>
              <a:defRPr/>
            </a:pPr>
            <a:r>
              <a:rPr lang="en-GB" altLang="en-US" sz="1100" b="1" dirty="0" smtClean="0">
                <a:latin typeface="Arial" panose="020B0604020202020204" pitchFamily="34" charset="0"/>
                <a:ea typeface="ＭＳ Ｐゴシック" pitchFamily="34" charset="-128"/>
                <a:cs typeface="Arial" panose="020B0604020202020204" pitchFamily="34" charset="0"/>
              </a:rPr>
              <a:t>3.  Literature search</a:t>
            </a:r>
          </a:p>
          <a:p>
            <a:pPr>
              <a:lnSpc>
                <a:spcPct val="100000"/>
              </a:lnSpc>
              <a:spcBef>
                <a:spcPts val="0"/>
              </a:spcBef>
              <a:defRPr/>
            </a:pPr>
            <a:r>
              <a:rPr lang="en-GB" altLang="en-US" sz="1100" b="1" dirty="0" smtClean="0">
                <a:latin typeface="Arial" panose="020B0604020202020204" pitchFamily="34" charset="0"/>
                <a:ea typeface="ＭＳ Ｐゴシック" pitchFamily="34" charset="-128"/>
                <a:cs typeface="Arial" panose="020B0604020202020204" pitchFamily="34" charset="0"/>
              </a:rPr>
              <a:t>4.  Screen findings</a:t>
            </a:r>
          </a:p>
          <a:p>
            <a:pPr>
              <a:lnSpc>
                <a:spcPct val="100000"/>
              </a:lnSpc>
              <a:spcBef>
                <a:spcPts val="0"/>
              </a:spcBef>
              <a:defRPr/>
            </a:pPr>
            <a:r>
              <a:rPr lang="en-GB" altLang="en-US" sz="1100" b="1" dirty="0" smtClean="0">
                <a:latin typeface="Arial" panose="020B0604020202020204" pitchFamily="34" charset="0"/>
                <a:ea typeface="ＭＳ Ｐゴシック" pitchFamily="34" charset="-128"/>
                <a:cs typeface="Arial" panose="020B0604020202020204" pitchFamily="34" charset="0"/>
              </a:rPr>
              <a:t>5.  Appraisal and grading of the evidence</a:t>
            </a:r>
          </a:p>
          <a:p>
            <a:pPr>
              <a:lnSpc>
                <a:spcPct val="100000"/>
              </a:lnSpc>
              <a:spcBef>
                <a:spcPts val="0"/>
              </a:spcBef>
              <a:defRPr/>
            </a:pPr>
            <a:r>
              <a:rPr lang="en-GB" altLang="en-US" sz="1100" b="1" dirty="0" smtClean="0">
                <a:latin typeface="Arial" panose="020B0604020202020204" pitchFamily="34" charset="0"/>
                <a:ea typeface="ＭＳ Ｐゴシック" pitchFamily="34" charset="-128"/>
                <a:cs typeface="Arial" panose="020B0604020202020204" pitchFamily="34" charset="0"/>
              </a:rPr>
              <a:t>6.  Formulate the recommendations </a:t>
            </a:r>
            <a:r>
              <a:rPr lang="en-GB" altLang="en-US" sz="1100" b="1" baseline="0" dirty="0" smtClean="0">
                <a:latin typeface="Arial" panose="020B0604020202020204" pitchFamily="34" charset="0"/>
                <a:ea typeface="ＭＳ Ｐゴシック" pitchFamily="34" charset="-128"/>
                <a:cs typeface="Arial" panose="020B0604020202020204" pitchFamily="34" charset="0"/>
              </a:rPr>
              <a:t> </a:t>
            </a:r>
            <a:r>
              <a:rPr lang="en-GB" altLang="en-US" sz="1100" b="0" baseline="0" dirty="0" smtClean="0">
                <a:latin typeface="Arial" panose="020B0604020202020204" pitchFamily="34" charset="0"/>
                <a:ea typeface="ＭＳ Ｐゴシック" pitchFamily="34" charset="-128"/>
                <a:cs typeface="Arial" panose="020B0604020202020204" pitchFamily="34" charset="0"/>
              </a:rPr>
              <a:t>and w</a:t>
            </a:r>
            <a:r>
              <a:rPr lang="en-GB" altLang="en-US" sz="1100" dirty="0" smtClean="0">
                <a:latin typeface="Arial" panose="020B0604020202020204" pitchFamily="34" charset="0"/>
                <a:ea typeface="ＭＳ Ｐゴシック" pitchFamily="34" charset="-128"/>
                <a:cs typeface="Arial" panose="020B0604020202020204" pitchFamily="34" charset="0"/>
              </a:rPr>
              <a:t>rite the guideline</a:t>
            </a:r>
          </a:p>
          <a:p>
            <a:pPr>
              <a:lnSpc>
                <a:spcPct val="100000"/>
              </a:lnSpc>
              <a:spcBef>
                <a:spcPts val="0"/>
              </a:spcBef>
              <a:defRPr/>
            </a:pPr>
            <a:r>
              <a:rPr lang="en-GB" altLang="en-US" sz="1100" b="1" dirty="0" smtClean="0">
                <a:latin typeface="Arial" panose="020B0604020202020204" pitchFamily="34" charset="0"/>
                <a:ea typeface="ＭＳ Ｐゴシック" pitchFamily="34" charset="-128"/>
                <a:cs typeface="Arial" panose="020B0604020202020204" pitchFamily="34" charset="0"/>
              </a:rPr>
              <a:t>7.  Peer review and consultation </a:t>
            </a:r>
            <a:r>
              <a:rPr lang="en-GB" altLang="en-US" sz="1100" dirty="0" smtClean="0">
                <a:latin typeface="Arial" panose="020B0604020202020204" pitchFamily="34" charset="0"/>
                <a:ea typeface="ＭＳ Ｐゴシック" pitchFamily="34" charset="-128"/>
                <a:cs typeface="Arial" panose="020B0604020202020204" pitchFamily="34" charset="0"/>
              </a:rPr>
              <a:t>involving stakeholders (includes occupational therapists as end users) and service users</a:t>
            </a:r>
          </a:p>
          <a:p>
            <a:pPr>
              <a:lnSpc>
                <a:spcPct val="100000"/>
              </a:lnSpc>
              <a:spcBef>
                <a:spcPts val="0"/>
              </a:spcBef>
              <a:defRPr/>
            </a:pPr>
            <a:r>
              <a:rPr lang="en-GB" altLang="en-US" sz="1100" b="1" dirty="0" smtClean="0">
                <a:latin typeface="Arial" panose="020B0604020202020204" pitchFamily="34" charset="0"/>
                <a:ea typeface="ＭＳ Ｐゴシック" pitchFamily="34" charset="-128"/>
                <a:cs typeface="Arial" panose="020B0604020202020204" pitchFamily="34" charset="0"/>
              </a:rPr>
              <a:t>8.  Ratification by the RCOT Practice Publications Group</a:t>
            </a:r>
          </a:p>
          <a:p>
            <a:pPr marL="0" indent="0">
              <a:lnSpc>
                <a:spcPct val="100000"/>
              </a:lnSpc>
              <a:spcBef>
                <a:spcPts val="0"/>
              </a:spcBef>
              <a:buFont typeface="Arial" panose="020B0604020202020204" pitchFamily="34" charset="0"/>
              <a:buNone/>
              <a:defRPr/>
            </a:pPr>
            <a:r>
              <a:rPr lang="en-GB" altLang="en-US" sz="1100" b="1" dirty="0" smtClean="0">
                <a:latin typeface="Arial" panose="020B0604020202020204" pitchFamily="34" charset="0"/>
                <a:ea typeface="ＭＳ Ｐゴシック" pitchFamily="34" charset="-128"/>
                <a:cs typeface="Arial" panose="020B0604020202020204" pitchFamily="34" charset="0"/>
              </a:rPr>
              <a:t>9.  Publication</a:t>
            </a:r>
            <a:r>
              <a:rPr lang="en-GB" altLang="en-US" sz="1100" dirty="0" smtClean="0">
                <a:latin typeface="Arial" panose="020B0604020202020204" pitchFamily="34" charset="0"/>
                <a:ea typeface="ＭＳ Ｐゴシック" pitchFamily="34" charset="-128"/>
                <a:cs typeface="Arial" panose="020B0604020202020204" pitchFamily="34" charset="0"/>
              </a:rPr>
              <a:t> and implementation</a:t>
            </a:r>
          </a:p>
          <a:p>
            <a:pPr marL="0" indent="0">
              <a:lnSpc>
                <a:spcPct val="100000"/>
              </a:lnSpc>
              <a:spcBef>
                <a:spcPts val="0"/>
              </a:spcBef>
              <a:buFont typeface="Arial" panose="020B0604020202020204" pitchFamily="34" charset="0"/>
              <a:buNone/>
              <a:defRPr/>
            </a:pPr>
            <a:r>
              <a:rPr lang="en-GB" altLang="en-US" sz="1100" b="1" dirty="0" smtClean="0">
                <a:latin typeface="Arial" panose="020B0604020202020204" pitchFamily="34" charset="0"/>
                <a:ea typeface="ＭＳ Ｐゴシック" pitchFamily="34" charset="-128"/>
                <a:cs typeface="Arial" panose="020B0604020202020204" pitchFamily="34" charset="0"/>
              </a:rPr>
              <a:t>10. Review </a:t>
            </a:r>
            <a:r>
              <a:rPr lang="en-GB" altLang="en-US" sz="1100" dirty="0" smtClean="0">
                <a:latin typeface="Arial" panose="020B0604020202020204" pitchFamily="34" charset="0"/>
                <a:ea typeface="ＭＳ Ｐゴシック" pitchFamily="34" charset="-128"/>
                <a:cs typeface="Arial" panose="020B0604020202020204" pitchFamily="34" charset="0"/>
              </a:rPr>
              <a:t>– within 5 years (replicates steps 3-8).</a:t>
            </a:r>
          </a:p>
          <a:p>
            <a:pPr marL="0" indent="0">
              <a:lnSpc>
                <a:spcPct val="100000"/>
              </a:lnSpc>
              <a:spcBef>
                <a:spcPts val="0"/>
              </a:spcBef>
              <a:buFont typeface="Arial" panose="020B0604020202020204" pitchFamily="34" charset="0"/>
              <a:buNone/>
              <a:defRPr/>
            </a:pPr>
            <a:r>
              <a:rPr lang="en-GB" altLang="en-US" sz="1100" b="1" dirty="0" smtClean="0">
                <a:latin typeface="Arial" panose="020B0604020202020204" pitchFamily="34" charset="0"/>
                <a:ea typeface="ＭＳ Ｐゴシック" pitchFamily="34" charset="-128"/>
                <a:cs typeface="Arial" panose="020B0604020202020204" pitchFamily="34" charset="0"/>
              </a:rPr>
              <a:t>11.</a:t>
            </a:r>
            <a:r>
              <a:rPr lang="en-GB" altLang="en-US" sz="1100" dirty="0" smtClean="0">
                <a:latin typeface="Arial" panose="020B0604020202020204" pitchFamily="34" charset="0"/>
                <a:ea typeface="ＭＳ Ｐゴシック" pitchFamily="34" charset="-128"/>
                <a:cs typeface="Arial" panose="020B0604020202020204" pitchFamily="34" charset="0"/>
              </a:rPr>
              <a:t> </a:t>
            </a:r>
            <a:r>
              <a:rPr lang="en-GB" altLang="en-US" sz="1100" b="1" dirty="0" smtClean="0">
                <a:latin typeface="Arial" panose="020B0604020202020204" pitchFamily="34" charset="0"/>
                <a:ea typeface="ＭＳ Ｐゴシック" pitchFamily="34" charset="-128"/>
                <a:cs typeface="Arial" panose="020B0604020202020204" pitchFamily="34" charset="0"/>
              </a:rPr>
              <a:t>Publication</a:t>
            </a:r>
            <a:r>
              <a:rPr lang="en-GB" altLang="en-US" sz="1100" dirty="0" smtClean="0">
                <a:latin typeface="Arial" panose="020B0604020202020204" pitchFamily="34" charset="0"/>
                <a:ea typeface="ＭＳ Ｐゴシック" pitchFamily="34" charset="-128"/>
                <a:cs typeface="Arial" panose="020B0604020202020204" pitchFamily="34" charset="0"/>
              </a:rPr>
              <a:t> of second edition 2017.</a:t>
            </a:r>
          </a:p>
          <a:p>
            <a:pPr>
              <a:lnSpc>
                <a:spcPct val="100000"/>
              </a:lnSpc>
              <a:spcBef>
                <a:spcPts val="0"/>
              </a:spcBef>
              <a:defRPr/>
            </a:pPr>
            <a:endParaRPr lang="en-US" altLang="en-US" sz="1100" dirty="0" smtClean="0">
              <a:latin typeface="Times New Roman" pitchFamily="18" charset="0"/>
              <a:ea typeface="ＭＳ Ｐゴシック" pitchFamily="34" charset="-128"/>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Times New Roman" pitchFamily="18" charset="0"/>
                <a:ea typeface="ＭＳ Ｐゴシック" pitchFamily="34" charset="-128"/>
              </a:defRPr>
            </a:lvl1pPr>
            <a:lvl2pPr marL="739775" indent="-284163" defTabSz="908050" eaLnBrk="0" hangingPunct="0">
              <a:spcBef>
                <a:spcPct val="30000"/>
              </a:spcBef>
              <a:defRPr sz="1200">
                <a:solidFill>
                  <a:schemeClr val="tx1"/>
                </a:solidFill>
                <a:latin typeface="Times New Roman" pitchFamily="18" charset="0"/>
                <a:ea typeface="ＭＳ Ｐゴシック" pitchFamily="34" charset="-128"/>
              </a:defRPr>
            </a:lvl2pPr>
            <a:lvl3pPr marL="1136650" indent="-227013" defTabSz="908050" eaLnBrk="0" hangingPunct="0">
              <a:spcBef>
                <a:spcPct val="30000"/>
              </a:spcBef>
              <a:defRPr sz="1200">
                <a:solidFill>
                  <a:schemeClr val="tx1"/>
                </a:solidFill>
                <a:latin typeface="Times New Roman" pitchFamily="18" charset="0"/>
                <a:ea typeface="ＭＳ Ｐゴシック" pitchFamily="34" charset="-128"/>
              </a:defRPr>
            </a:lvl3pPr>
            <a:lvl4pPr marL="1592263" indent="-227013" defTabSz="908050" eaLnBrk="0" hangingPunct="0">
              <a:spcBef>
                <a:spcPct val="30000"/>
              </a:spcBef>
              <a:defRPr sz="1200">
                <a:solidFill>
                  <a:schemeClr val="tx1"/>
                </a:solidFill>
                <a:latin typeface="Times New Roman" pitchFamily="18" charset="0"/>
                <a:ea typeface="ＭＳ Ｐゴシック" pitchFamily="34" charset="-128"/>
              </a:defRPr>
            </a:lvl4pPr>
            <a:lvl5pPr marL="2047875" indent="-227013" defTabSz="908050" eaLnBrk="0" hangingPunct="0">
              <a:spcBef>
                <a:spcPct val="30000"/>
              </a:spcBef>
              <a:defRPr sz="1200">
                <a:solidFill>
                  <a:schemeClr val="tx1"/>
                </a:solidFill>
                <a:latin typeface="Times New Roman" pitchFamily="18" charset="0"/>
                <a:ea typeface="ＭＳ Ｐゴシック" pitchFamily="34" charset="-128"/>
              </a:defRPr>
            </a:lvl5pPr>
            <a:lvl6pPr marL="25050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622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194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76675" indent="-227013" defTabSz="90805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E4546A4B-BA9D-47E9-92E0-8781BFC8F3C8}" type="slidenum">
              <a:rPr lang="en-GB" altLang="en-US" smtClean="0">
                <a:latin typeface="Frutiger 45 Light" pitchFamily="34" charset="0"/>
              </a:rPr>
              <a:pPr>
                <a:spcBef>
                  <a:spcPct val="0"/>
                </a:spcBef>
              </a:pPr>
              <a:t>5</a:t>
            </a:fld>
            <a:endParaRPr lang="en-GB" altLang="en-US" smtClean="0">
              <a:latin typeface="Frutiger 45 Light"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xfrm>
            <a:off x="411810" y="4714953"/>
            <a:ext cx="5704011" cy="40888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100" dirty="0" smtClean="0">
                <a:latin typeface="Arial" pitchFamily="34" charset="0"/>
                <a:ea typeface="ＭＳ Ｐゴシック" pitchFamily="34" charset="-128"/>
                <a:cs typeface="Arial" pitchFamily="34" charset="0"/>
              </a:rPr>
              <a:t>Each relevant article of evidence identified from the literature searches</a:t>
            </a:r>
            <a:r>
              <a:rPr lang="en-US" altLang="en-US" sz="1100" baseline="0" dirty="0" smtClean="0">
                <a:latin typeface="Arial" pitchFamily="34" charset="0"/>
                <a:ea typeface="ＭＳ Ｐゴシック" pitchFamily="34" charset="-128"/>
                <a:cs typeface="Arial" pitchFamily="34" charset="0"/>
              </a:rPr>
              <a:t> </a:t>
            </a:r>
            <a:r>
              <a:rPr lang="en-US" altLang="en-US" sz="1100" dirty="0" smtClean="0">
                <a:latin typeface="Arial" pitchFamily="34" charset="0"/>
                <a:ea typeface="ＭＳ Ｐゴシック" pitchFamily="34" charset="-128"/>
                <a:cs typeface="Arial" pitchFamily="34" charset="0"/>
              </a:rPr>
              <a:t>was critically appraised by two members of the guideline development group, and a quality of evidence grading subsequently determined based on that assessment.  </a:t>
            </a:r>
            <a:endParaRPr lang="en-GB" altLang="en-US" sz="1100" dirty="0" smtClean="0">
              <a:latin typeface="Arial" pitchFamily="34" charset="0"/>
              <a:ea typeface="ＭＳ Ｐゴシック" pitchFamily="34" charset="-128"/>
              <a:cs typeface="Arial" pitchFamily="34" charset="0"/>
            </a:endParaRPr>
          </a:p>
          <a:p>
            <a:pPr>
              <a:spcBef>
                <a:spcPct val="0"/>
              </a:spcBef>
            </a:pPr>
            <a:r>
              <a:rPr lang="en-US" altLang="en-US" sz="1100" dirty="0" smtClean="0">
                <a:latin typeface="Arial" pitchFamily="34" charset="0"/>
                <a:ea typeface="ＭＳ Ｐゴシック" pitchFamily="34" charset="-128"/>
                <a:cs typeface="Arial" pitchFamily="34" charset="0"/>
              </a:rPr>
              <a:t> </a:t>
            </a:r>
            <a:endParaRPr lang="en-GB" altLang="en-US" sz="700" dirty="0" smtClean="0">
              <a:latin typeface="Arial" pitchFamily="34" charset="0"/>
              <a:ea typeface="ＭＳ Ｐゴシック" pitchFamily="34" charset="-128"/>
              <a:cs typeface="Arial" pitchFamily="34" charset="0"/>
            </a:endParaRPr>
          </a:p>
          <a:p>
            <a:pPr>
              <a:spcBef>
                <a:spcPct val="0"/>
              </a:spcBef>
            </a:pPr>
            <a:r>
              <a:rPr lang="en-US" altLang="en-US" sz="1100" dirty="0" smtClean="0">
                <a:latin typeface="Arial" pitchFamily="34" charset="0"/>
                <a:ea typeface="ＭＳ Ｐゴシック" pitchFamily="34" charset="-128"/>
                <a:cs typeface="Arial" pitchFamily="34" charset="0"/>
              </a:rPr>
              <a:t>The quality of evidence grading reflects the typical hierarchy given to study design.  For example the highest level (A) reflects consistent results from </a:t>
            </a:r>
            <a:r>
              <a:rPr lang="en-US" altLang="en-US" sz="1100" dirty="0" err="1" smtClean="0">
                <a:latin typeface="Arial" pitchFamily="34" charset="0"/>
                <a:ea typeface="ＭＳ Ｐゴシック" pitchFamily="34" charset="-128"/>
                <a:cs typeface="Arial" pitchFamily="34" charset="0"/>
              </a:rPr>
              <a:t>randomised</a:t>
            </a:r>
            <a:r>
              <a:rPr lang="en-US" altLang="en-US" sz="1100" dirty="0" smtClean="0">
                <a:latin typeface="Arial" pitchFamily="34" charset="0"/>
                <a:ea typeface="ＭＳ Ｐゴシック" pitchFamily="34" charset="-128"/>
                <a:cs typeface="Arial" pitchFamily="34" charset="0"/>
              </a:rPr>
              <a:t> controlled trials, whilst the lowest (D) includes studies such as case studies or expert opinion. </a:t>
            </a:r>
          </a:p>
          <a:p>
            <a:pPr>
              <a:spcBef>
                <a:spcPct val="0"/>
              </a:spcBef>
            </a:pPr>
            <a:endParaRPr lang="en-US" altLang="en-US" sz="600" dirty="0" smtClean="0">
              <a:latin typeface="Arial" pitchFamily="34" charset="0"/>
              <a:ea typeface="ＭＳ Ｐゴシック" pitchFamily="34" charset="-128"/>
              <a:cs typeface="Arial" pitchFamily="34" charset="0"/>
            </a:endParaRPr>
          </a:p>
          <a:p>
            <a:pPr>
              <a:spcBef>
                <a:spcPct val="0"/>
              </a:spcBef>
            </a:pPr>
            <a:r>
              <a:rPr lang="en-GB" altLang="en-US" sz="1100" dirty="0" smtClean="0">
                <a:latin typeface="Arial" pitchFamily="34" charset="0"/>
                <a:ea typeface="ＭＳ Ｐゴシック" pitchFamily="34" charset="-128"/>
                <a:cs typeface="Arial" pitchFamily="34" charset="0"/>
              </a:rPr>
              <a:t>The strength of the recommendation is scored as either strong (1) or conditional (2).  This is based on the benefits and risks of the evidence.  A strong recommendation indicates that benefits appear to outweigh the risks for the majority of the target group, whereas a conditional or suggested recommendation means that the risks and benefits are more closely balanced or there is more uncertainty. </a:t>
            </a:r>
          </a:p>
          <a:p>
            <a:pPr>
              <a:spcBef>
                <a:spcPct val="0"/>
              </a:spcBef>
            </a:pPr>
            <a:endParaRPr lang="en-GB" altLang="en-US" sz="600" dirty="0" smtClean="0">
              <a:latin typeface="Arial" pitchFamily="34" charset="0"/>
              <a:ea typeface="ＭＳ Ｐゴシック" pitchFamily="34" charset="-128"/>
              <a:cs typeface="Arial" pitchFamily="34" charset="0"/>
            </a:endParaRPr>
          </a:p>
          <a:p>
            <a:pPr>
              <a:spcBef>
                <a:spcPct val="0"/>
              </a:spcBef>
            </a:pPr>
            <a:r>
              <a:rPr lang="en-GB" altLang="en-US" sz="1100" dirty="0" smtClean="0">
                <a:latin typeface="Arial" pitchFamily="34" charset="0"/>
                <a:ea typeface="ＭＳ Ｐゴシック" pitchFamily="34" charset="-128"/>
                <a:cs typeface="Arial" pitchFamily="34" charset="0"/>
              </a:rPr>
              <a:t>The majority of the </a:t>
            </a:r>
            <a:r>
              <a:rPr lang="en-GB" altLang="en-US" sz="1100" dirty="0" smtClean="0">
                <a:solidFill>
                  <a:srgbClr val="FF0000"/>
                </a:solidFill>
                <a:latin typeface="Arial" pitchFamily="34" charset="0"/>
                <a:ea typeface="ＭＳ Ｐゴシック" pitchFamily="34" charset="-128"/>
                <a:cs typeface="Arial" pitchFamily="34" charset="0"/>
              </a:rPr>
              <a:t>82</a:t>
            </a:r>
            <a:r>
              <a:rPr lang="en-GB" altLang="en-US" sz="1100" dirty="0" smtClean="0">
                <a:latin typeface="Arial" pitchFamily="34" charset="0"/>
                <a:ea typeface="ＭＳ Ｐゴシック" pitchFamily="34" charset="-128"/>
                <a:cs typeface="Arial" pitchFamily="34" charset="0"/>
              </a:rPr>
              <a:t> items of evidence were assessed as low grade and consisted of predominantly cohort and qualitative studies. 6.1% of the evidence was graded as high (A), 19.7% as moderate (B), 61.7% as low, and 13.5% as very low (D). Sixteen of the 26 recommendations are graded as strong.</a:t>
            </a:r>
          </a:p>
          <a:p>
            <a:pPr>
              <a:spcBef>
                <a:spcPct val="0"/>
              </a:spcBef>
            </a:pPr>
            <a:endParaRPr lang="en-GB" altLang="en-US" sz="600" dirty="0" smtClean="0">
              <a:latin typeface="Arial" pitchFamily="34" charset="0"/>
              <a:ea typeface="ＭＳ Ｐゴシック" pitchFamily="34" charset="-128"/>
              <a:cs typeface="Arial" pitchFamily="34" charset="0"/>
            </a:endParaRPr>
          </a:p>
          <a:p>
            <a:pPr>
              <a:spcBef>
                <a:spcPct val="0"/>
              </a:spcBef>
            </a:pPr>
            <a:r>
              <a:rPr lang="en-GB" altLang="en-US" sz="1100" dirty="0" smtClean="0">
                <a:latin typeface="Arial" pitchFamily="34" charset="0"/>
                <a:ea typeface="ＭＳ Ｐゴシック" pitchFamily="34" charset="-128"/>
                <a:cs typeface="Arial" pitchFamily="34" charset="0"/>
              </a:rPr>
              <a:t>Each recommendation is specific and is based on the appraised evidence. Details about the studies referenced can be found in the evidence tables section (Appendix 7) of the full guideline.</a:t>
            </a:r>
          </a:p>
          <a:p>
            <a:pPr>
              <a:spcBef>
                <a:spcPct val="0"/>
              </a:spcBef>
            </a:pPr>
            <a:endParaRPr lang="en-GB" altLang="en-US" sz="1100" dirty="0" smtClean="0">
              <a:latin typeface="Times New Roman" pitchFamily="18" charset="0"/>
              <a:ea typeface="ＭＳ Ｐゴシック" pitchFamily="34" charset="-128"/>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159F657C-984D-4A4E-AA94-EE394A1AEC87}" type="slidenum">
              <a:rPr lang="en-GB" altLang="en-US" smtClean="0">
                <a:latin typeface="Frutiger 45 Light" pitchFamily="34" charset="0"/>
              </a:rPr>
              <a:pPr>
                <a:spcBef>
                  <a:spcPct val="0"/>
                </a:spcBef>
              </a:pPr>
              <a:t>6</a:t>
            </a:fld>
            <a:endParaRPr lang="en-GB" altLang="en-US" smtClean="0">
              <a:latin typeface="Frutiger 45 Light"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spcBef>
                <a:spcPts val="0"/>
              </a:spcBef>
              <a:defRPr/>
            </a:pPr>
            <a:r>
              <a:rPr lang="en-GB" sz="1100" dirty="0">
                <a:latin typeface="Arial" panose="020B0604020202020204" pitchFamily="34" charset="0"/>
                <a:cs typeface="Arial" panose="020B0604020202020204" pitchFamily="34" charset="0"/>
              </a:rPr>
              <a:t>The recommendations are based on the synthesis of the best </a:t>
            </a:r>
            <a:r>
              <a:rPr lang="en-GB" sz="1100" b="1" dirty="0">
                <a:latin typeface="Arial" panose="020B0604020202020204" pitchFamily="34" charset="0"/>
                <a:cs typeface="Arial" panose="020B0604020202020204" pitchFamily="34" charset="0"/>
              </a:rPr>
              <a:t>available</a:t>
            </a:r>
            <a:r>
              <a:rPr lang="en-GB" sz="1100" dirty="0">
                <a:latin typeface="Arial" panose="020B0604020202020204" pitchFamily="34" charset="0"/>
                <a:cs typeface="Arial" panose="020B0604020202020204" pitchFamily="34" charset="0"/>
              </a:rPr>
              <a:t> evidence. It </a:t>
            </a:r>
            <a:r>
              <a:rPr lang="en-GB" sz="1100" dirty="0" smtClean="0">
                <a:latin typeface="Arial" panose="020B0604020202020204" pitchFamily="34" charset="0"/>
                <a:cs typeface="Arial" panose="020B0604020202020204" pitchFamily="34" charset="0"/>
              </a:rPr>
              <a:t>should, therefore, be </a:t>
            </a:r>
            <a:r>
              <a:rPr lang="en-GB" sz="1100" dirty="0">
                <a:latin typeface="Arial" panose="020B0604020202020204" pitchFamily="34" charset="0"/>
                <a:cs typeface="Arial" panose="020B0604020202020204" pitchFamily="34" charset="0"/>
              </a:rPr>
              <a:t>noted that the </a:t>
            </a:r>
            <a:r>
              <a:rPr lang="en-GB" sz="1100" dirty="0" smtClean="0">
                <a:latin typeface="Arial" panose="020B0604020202020204" pitchFamily="34" charset="0"/>
                <a:cs typeface="Arial" panose="020B0604020202020204" pitchFamily="34" charset="0"/>
              </a:rPr>
              <a:t>evidence may not be fully reflective of the </a:t>
            </a:r>
            <a:r>
              <a:rPr lang="en-GB" sz="1100" dirty="0">
                <a:latin typeface="Arial" panose="020B0604020202020204" pitchFamily="34" charset="0"/>
                <a:cs typeface="Arial" panose="020B0604020202020204" pitchFamily="34" charset="0"/>
              </a:rPr>
              <a:t>role of occupational therapy </a:t>
            </a:r>
            <a:r>
              <a:rPr lang="en-GB" sz="1100" dirty="0" smtClean="0">
                <a:latin typeface="Arial" panose="020B0604020202020204" pitchFamily="34" charset="0"/>
                <a:cs typeface="Arial" panose="020B0604020202020204" pitchFamily="34" charset="0"/>
              </a:rPr>
              <a:t>with adults who are undergoing total hip replacement. </a:t>
            </a:r>
          </a:p>
          <a:p>
            <a:pPr>
              <a:spcBef>
                <a:spcPts val="0"/>
              </a:spcBef>
              <a:defRPr/>
            </a:pPr>
            <a:endParaRPr lang="en-GB" sz="600" dirty="0">
              <a:latin typeface="Arial" panose="020B0604020202020204" pitchFamily="34" charset="0"/>
              <a:cs typeface="Arial" panose="020B0604020202020204" pitchFamily="34" charset="0"/>
            </a:endParaRPr>
          </a:p>
          <a:p>
            <a:pPr>
              <a:spcBef>
                <a:spcPts val="0"/>
              </a:spcBef>
              <a:defRPr/>
            </a:pPr>
            <a:r>
              <a:rPr lang="en-GB" sz="1100" dirty="0" smtClean="0">
                <a:latin typeface="Arial" panose="020B0604020202020204" pitchFamily="34" charset="0"/>
                <a:cs typeface="Arial" panose="020B0604020202020204" pitchFamily="34" charset="0"/>
              </a:rPr>
              <a:t>Recommendations, based on the evidence, were developed in six key areas:</a:t>
            </a:r>
          </a:p>
          <a:p>
            <a:pPr marL="228600" indent="-228600">
              <a:spcBef>
                <a:spcPts val="0"/>
              </a:spcBef>
              <a:buFont typeface="+mj-lt"/>
              <a:buAutoNum type="arabicPeriod"/>
              <a:defRPr/>
            </a:pPr>
            <a:r>
              <a:rPr lang="en-GB" altLang="en-US" sz="1100" b="1" dirty="0" smtClean="0">
                <a:latin typeface="Arial" charset="0"/>
                <a:ea typeface="ＭＳ Ｐゴシック" pitchFamily="34" charset="-128"/>
                <a:cs typeface="Arial" charset="0"/>
              </a:rPr>
              <a:t>Maximised functional independence</a:t>
            </a:r>
          </a:p>
          <a:p>
            <a:pPr marL="228600" indent="-228600">
              <a:spcBef>
                <a:spcPts val="0"/>
              </a:spcBef>
              <a:buFont typeface="+mj-lt"/>
              <a:buAutoNum type="arabicPeriod"/>
              <a:defRPr/>
            </a:pPr>
            <a:r>
              <a:rPr lang="en-GB" altLang="en-US" sz="1100" b="1" dirty="0" smtClean="0">
                <a:latin typeface="Arial" charset="0"/>
                <a:ea typeface="ＭＳ Ｐゴシック" pitchFamily="34" charset="-128"/>
                <a:cs typeface="Arial" charset="0"/>
              </a:rPr>
              <a:t>Reduced anxiety</a:t>
            </a:r>
          </a:p>
          <a:p>
            <a:pPr marL="228600" indent="-228600">
              <a:spcBef>
                <a:spcPts val="0"/>
              </a:spcBef>
              <a:buFont typeface="+mj-lt"/>
              <a:buAutoNum type="arabicPeriod"/>
              <a:defRPr/>
            </a:pPr>
            <a:r>
              <a:rPr lang="en-GB" altLang="en-US" sz="1100" b="1" dirty="0" smtClean="0">
                <a:latin typeface="Arial" charset="0"/>
                <a:ea typeface="ＭＳ Ｐゴシック" pitchFamily="34" charset="-128"/>
                <a:cs typeface="Arial" charset="0"/>
              </a:rPr>
              <a:t>Resumption of meaningful occupation</a:t>
            </a:r>
          </a:p>
          <a:p>
            <a:pPr marL="228600" indent="-228600">
              <a:spcBef>
                <a:spcPts val="0"/>
              </a:spcBef>
              <a:buFont typeface="+mj-lt"/>
              <a:buAutoNum type="arabicPeriod"/>
              <a:defRPr/>
            </a:pPr>
            <a:r>
              <a:rPr lang="en-GB" altLang="en-US" sz="1100" b="1" dirty="0" smtClean="0">
                <a:latin typeface="Arial" charset="0"/>
                <a:ea typeface="ＭＳ Ｐゴシック" pitchFamily="34" charset="-128"/>
                <a:cs typeface="Arial" charset="0"/>
              </a:rPr>
              <a:t>Hip precautions </a:t>
            </a:r>
          </a:p>
          <a:p>
            <a:pPr marL="228600" indent="-228600">
              <a:spcBef>
                <a:spcPts val="0"/>
              </a:spcBef>
              <a:buFont typeface="+mj-lt"/>
              <a:buAutoNum type="arabicPeriod"/>
              <a:defRPr/>
            </a:pPr>
            <a:r>
              <a:rPr lang="en-GB" altLang="en-US" sz="1100" b="1" dirty="0" smtClean="0">
                <a:latin typeface="Arial" charset="0"/>
                <a:ea typeface="ＭＳ Ｐゴシック" pitchFamily="34" charset="-128"/>
                <a:cs typeface="Arial" charset="0"/>
              </a:rPr>
              <a:t>Enhanced recovery</a:t>
            </a:r>
          </a:p>
          <a:p>
            <a:pPr marL="228600" indent="-228600">
              <a:spcBef>
                <a:spcPts val="0"/>
              </a:spcBef>
              <a:buFont typeface="+mj-lt"/>
              <a:buAutoNum type="arabicPeriod"/>
              <a:defRPr/>
            </a:pPr>
            <a:r>
              <a:rPr lang="en-GB" altLang="en-US" sz="1100" b="1" dirty="0" smtClean="0">
                <a:latin typeface="Arial" charset="0"/>
                <a:ea typeface="ＭＳ Ｐゴシック" pitchFamily="34" charset="-128"/>
                <a:cs typeface="Arial" charset="0"/>
              </a:rPr>
              <a:t>Reduced</a:t>
            </a:r>
            <a:r>
              <a:rPr lang="en-GB" altLang="en-US" sz="1100" b="1" baseline="0" dirty="0" smtClean="0">
                <a:latin typeface="Arial" charset="0"/>
                <a:ea typeface="ＭＳ Ｐゴシック" pitchFamily="34" charset="-128"/>
                <a:cs typeface="Arial" charset="0"/>
              </a:rPr>
              <a:t> demand on support services</a:t>
            </a:r>
            <a:endParaRPr lang="en-GB" altLang="en-US" sz="1100" b="1" dirty="0" smtClean="0">
              <a:latin typeface="Arial" charset="0"/>
              <a:ea typeface="ＭＳ Ｐゴシック" pitchFamily="34" charset="-128"/>
              <a:cs typeface="Arial"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C0C2D6CD-B8CB-4768-9A1C-198563328333}" type="slidenum">
              <a:rPr lang="en-GB" altLang="en-US" smtClean="0">
                <a:latin typeface="Frutiger 45 Light" pitchFamily="34" charset="0"/>
              </a:rPr>
              <a:pPr>
                <a:spcBef>
                  <a:spcPct val="0"/>
                </a:spcBef>
              </a:pPr>
              <a:t>7</a:t>
            </a:fld>
            <a:endParaRPr lang="en-GB" altLang="en-US" smtClean="0">
              <a:latin typeface="Frutiger 45 Light"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881631D9-6CC4-46F0-BDC7-E48A6B8B4D87}" type="slidenum">
              <a:rPr lang="en-GB" altLang="en-US" smtClean="0">
                <a:latin typeface="Frutiger 45 Light" pitchFamily="34" charset="0"/>
              </a:rPr>
              <a:pPr>
                <a:spcBef>
                  <a:spcPct val="0"/>
                </a:spcBef>
              </a:pPr>
              <a:t>8</a:t>
            </a:fld>
            <a:endParaRPr lang="en-GB" altLang="en-US" smtClean="0">
              <a:latin typeface="Frutiger 45 Light"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09638"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09638"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09638"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09638"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0963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9B2930D0-6042-4219-9B1E-62D7490A634F}" type="slidenum">
              <a:rPr lang="en-GB" altLang="en-US" smtClean="0">
                <a:latin typeface="Frutiger 45 Light" pitchFamily="34" charset="0"/>
              </a:rPr>
              <a:pPr>
                <a:spcBef>
                  <a:spcPct val="0"/>
                </a:spcBef>
              </a:pPr>
              <a:t>9</a:t>
            </a:fld>
            <a:endParaRPr lang="en-GB" altLang="en-US" smtClean="0">
              <a:latin typeface="Frutiger 45 Light"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Rectangle 4"/>
          <p:cNvSpPr>
            <a:spLocks noGrp="1" noChangeArrowheads="1"/>
          </p:cNvSpPr>
          <p:nvPr>
            <p:ph type="dt" sz="half" idx="10"/>
          </p:nvPr>
        </p:nvSpPr>
        <p:spPr>
          <a:xfrm>
            <a:off x="250825" y="6381750"/>
            <a:ext cx="2233613" cy="323850"/>
          </a:xfrm>
          <a:prstGeom prst="rect">
            <a:avLst/>
          </a:prstGeom>
        </p:spPr>
        <p:txBody>
          <a:bodyPr/>
          <a:lstStyle>
            <a:lvl1pPr>
              <a:defRPr sz="800"/>
            </a:lvl1pPr>
          </a:lstStyle>
          <a:p>
            <a:pPr>
              <a:defRPr/>
            </a:pPr>
            <a:r>
              <a:rPr lang="en-GB"/>
              <a:t>COT Implementation toolkit/ CPD Session</a:t>
            </a:r>
          </a:p>
          <a:p>
            <a:pPr>
              <a:defRPr/>
            </a:pPr>
            <a:r>
              <a:rPr lang="en-GB"/>
              <a:t>© 2012 College of Occupational Therapists</a:t>
            </a:r>
          </a:p>
        </p:txBody>
      </p:sp>
      <p:sp>
        <p:nvSpPr>
          <p:cNvPr id="5" name="Rectangle 6"/>
          <p:cNvSpPr>
            <a:spLocks noGrp="1" noChangeArrowheads="1"/>
          </p:cNvSpPr>
          <p:nvPr>
            <p:ph type="sldNum" sz="quarter" idx="11"/>
          </p:nvPr>
        </p:nvSpPr>
        <p:spPr/>
        <p:txBody>
          <a:bodyPr/>
          <a:lstStyle>
            <a:lvl1pPr>
              <a:defRPr/>
            </a:lvl1pPr>
          </a:lstStyle>
          <a:p>
            <a:pPr>
              <a:defRPr/>
            </a:pPr>
            <a:fld id="{4EDED388-65B1-479D-8B95-3C9B77A429FE}" type="slidenum">
              <a:rPr lang="en-GB"/>
              <a:pPr>
                <a:defRPr/>
              </a:pPr>
              <a:t>‹#›</a:t>
            </a:fld>
            <a:endParaRPr lang="en-GB"/>
          </a:p>
        </p:txBody>
      </p:sp>
    </p:spTree>
    <p:extLst>
      <p:ext uri="{BB962C8B-B14F-4D97-AF65-F5344CB8AC3E}">
        <p14:creationId xmlns:p14="http://schemas.microsoft.com/office/powerpoint/2010/main" val="7741497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6381750"/>
            <a:ext cx="2301875" cy="360363"/>
          </a:xfrm>
          <a:prstGeom prst="rect">
            <a:avLst/>
          </a:prstGeom>
        </p:spPr>
        <p:txBody>
          <a:bodyPr/>
          <a:lstStyle>
            <a:lvl1pPr>
              <a:defRPr sz="1400"/>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EB28F9FD-3D60-4ED3-B914-0DEE6A26DC0E}" type="slidenum">
              <a:rPr lang="en-GB"/>
              <a:pPr>
                <a:defRPr/>
              </a:pPr>
              <a:t>‹#›</a:t>
            </a:fld>
            <a:endParaRPr lang="en-GB"/>
          </a:p>
        </p:txBody>
      </p:sp>
    </p:spTree>
    <p:extLst>
      <p:ext uri="{BB962C8B-B14F-4D97-AF65-F5344CB8AC3E}">
        <p14:creationId xmlns:p14="http://schemas.microsoft.com/office/powerpoint/2010/main" val="271740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xfrm>
            <a:off x="685800" y="6381750"/>
            <a:ext cx="2301875" cy="360363"/>
          </a:xfrm>
          <a:prstGeom prst="rect">
            <a:avLst/>
          </a:prstGeom>
        </p:spPr>
        <p:txBody>
          <a:bodyPr/>
          <a:lstStyle>
            <a:lvl1pPr>
              <a:defRPr sz="1400"/>
            </a:lvl1pPr>
          </a:lstStyle>
          <a:p>
            <a:pPr>
              <a:defRPr/>
            </a:pPr>
            <a:endParaRPr lang="en-GB"/>
          </a:p>
        </p:txBody>
      </p:sp>
      <p:sp>
        <p:nvSpPr>
          <p:cNvPr id="5" name="Rectangle 6"/>
          <p:cNvSpPr>
            <a:spLocks noGrp="1" noChangeArrowheads="1"/>
          </p:cNvSpPr>
          <p:nvPr>
            <p:ph type="sldNum" sz="quarter" idx="11"/>
          </p:nvPr>
        </p:nvSpPr>
        <p:spPr/>
        <p:txBody>
          <a:bodyPr/>
          <a:lstStyle>
            <a:lvl1pPr>
              <a:defRPr/>
            </a:lvl1pPr>
          </a:lstStyle>
          <a:p>
            <a:pPr>
              <a:defRPr/>
            </a:pPr>
            <a:fld id="{6F5DEF15-784A-4857-9EBB-11D5FCD2E7F4}" type="slidenum">
              <a:rPr lang="en-GB"/>
              <a:pPr>
                <a:defRPr/>
              </a:pPr>
              <a:t>‹#›</a:t>
            </a:fld>
            <a:endParaRPr lang="en-GB"/>
          </a:p>
        </p:txBody>
      </p:sp>
    </p:spTree>
    <p:extLst>
      <p:ext uri="{BB962C8B-B14F-4D97-AF65-F5344CB8AC3E}">
        <p14:creationId xmlns:p14="http://schemas.microsoft.com/office/powerpoint/2010/main" val="3779629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066800"/>
            <a:ext cx="1943100" cy="5029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3400" y="10668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xfrm>
            <a:off x="685800" y="6381750"/>
            <a:ext cx="2301875" cy="360363"/>
          </a:xfrm>
          <a:prstGeom prst="rect">
            <a:avLst/>
          </a:prstGeom>
        </p:spPr>
        <p:txBody>
          <a:bodyPr/>
          <a:lstStyle>
            <a:lvl1pPr>
              <a:defRPr sz="1400"/>
            </a:lvl1pPr>
          </a:lstStyle>
          <a:p>
            <a:pPr>
              <a:defRPr/>
            </a:pPr>
            <a:endParaRPr lang="en-GB"/>
          </a:p>
        </p:txBody>
      </p:sp>
      <p:sp>
        <p:nvSpPr>
          <p:cNvPr id="5" name="Rectangle 6"/>
          <p:cNvSpPr>
            <a:spLocks noGrp="1" noChangeArrowheads="1"/>
          </p:cNvSpPr>
          <p:nvPr>
            <p:ph type="sldNum" sz="quarter" idx="11"/>
          </p:nvPr>
        </p:nvSpPr>
        <p:spPr/>
        <p:txBody>
          <a:bodyPr/>
          <a:lstStyle>
            <a:lvl1pPr>
              <a:defRPr/>
            </a:lvl1pPr>
          </a:lstStyle>
          <a:p>
            <a:pPr>
              <a:defRPr/>
            </a:pPr>
            <a:fld id="{8D5D7651-906C-4564-B786-080F64DF1EC2}" type="slidenum">
              <a:rPr lang="en-GB"/>
              <a:pPr>
                <a:defRPr/>
              </a:pPr>
              <a:t>‹#›</a:t>
            </a:fld>
            <a:endParaRPr lang="en-GB"/>
          </a:p>
        </p:txBody>
      </p:sp>
    </p:spTree>
    <p:extLst>
      <p:ext uri="{BB962C8B-B14F-4D97-AF65-F5344CB8AC3E}">
        <p14:creationId xmlns:p14="http://schemas.microsoft.com/office/powerpoint/2010/main" val="224429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COT Lscape R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1688" y="219075"/>
            <a:ext cx="17557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5" name="Date Placeholder 3"/>
          <p:cNvSpPr>
            <a:spLocks noGrp="1"/>
          </p:cNvSpPr>
          <p:nvPr>
            <p:ph type="dt" sz="half" idx="10"/>
          </p:nvPr>
        </p:nvSpPr>
        <p:spPr/>
        <p:txBody>
          <a:bodyPr/>
          <a:lstStyle>
            <a:lvl1pPr defTabSz="914400">
              <a:defRPr/>
            </a:lvl1pPr>
          </a:lstStyle>
          <a:p>
            <a:pPr>
              <a:defRPr/>
            </a:pPr>
            <a:fld id="{4F3E6D4D-404B-401A-937B-0DFE3F66884A}" type="datetime1">
              <a:rPr lang="en-US" altLang="en-US"/>
              <a:pPr>
                <a:defRPr/>
              </a:pPr>
              <a:t>12/5/2017</a:t>
            </a:fld>
            <a:endParaRPr lang="en-US" alt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0402A25C-B38D-45C8-9AD8-EDC3B0474D47}" type="slidenum">
              <a:rPr lang="en-US" altLang="en-US"/>
              <a:pPr>
                <a:defRPr/>
              </a:pPr>
              <a:t>‹#›</a:t>
            </a:fld>
            <a:endParaRPr lang="en-US" altLang="en-US"/>
          </a:p>
        </p:txBody>
      </p:sp>
    </p:spTree>
    <p:extLst>
      <p:ext uri="{BB962C8B-B14F-4D97-AF65-F5344CB8AC3E}">
        <p14:creationId xmlns:p14="http://schemas.microsoft.com/office/powerpoint/2010/main" val="2555518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COT Lscape R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1688" y="219075"/>
            <a:ext cx="17557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08013"/>
            <a:ext cx="8229600" cy="1143000"/>
          </a:xfrm>
        </p:spPr>
        <p:txBody>
          <a:bodyPr/>
          <a:lstStyle/>
          <a:p>
            <a:r>
              <a:rPr lang="en-GB" dirty="0" smtClean="0"/>
              <a:t>Click to edit Master title style</a:t>
            </a:r>
            <a:endParaRPr lang="en-US" dirty="0"/>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defTabSz="914400">
              <a:defRPr/>
            </a:lvl1pPr>
          </a:lstStyle>
          <a:p>
            <a:pPr>
              <a:defRPr/>
            </a:pPr>
            <a:fld id="{B2D8671C-903E-4425-ADF9-9496EB5B8968}" type="datetime1">
              <a:rPr lang="en-US" altLang="en-US"/>
              <a:pPr>
                <a:defRPr/>
              </a:pPr>
              <a:t>12/5/2017</a:t>
            </a:fld>
            <a:endParaRPr lang="en-US" alt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A4665E8E-E1D3-4ABA-AE07-FB0CF9C6193D}" type="slidenum">
              <a:rPr lang="en-US" altLang="en-US"/>
              <a:pPr>
                <a:defRPr/>
              </a:pPr>
              <a:t>‹#›</a:t>
            </a:fld>
            <a:endParaRPr lang="en-US" altLang="en-US"/>
          </a:p>
        </p:txBody>
      </p:sp>
    </p:spTree>
    <p:extLst>
      <p:ext uri="{BB962C8B-B14F-4D97-AF65-F5344CB8AC3E}">
        <p14:creationId xmlns:p14="http://schemas.microsoft.com/office/powerpoint/2010/main" val="7913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E51C393E-EAEE-4B4F-8F3A-E030F311A81E}" type="datetime1">
              <a:rPr lang="en-US" altLang="en-US"/>
              <a:pPr>
                <a:defRPr/>
              </a:pPr>
              <a:t>12/5/2017</a:t>
            </a:fld>
            <a:endParaRPr lang="en-US" alt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B6595EAA-3F0F-413B-A291-9C73D36A96FD}" type="slidenum">
              <a:rPr lang="en-US" altLang="en-US"/>
              <a:pPr>
                <a:defRPr/>
              </a:pPr>
              <a:t>‹#›</a:t>
            </a:fld>
            <a:endParaRPr lang="en-US" altLang="en-US"/>
          </a:p>
        </p:txBody>
      </p:sp>
    </p:spTree>
    <p:extLst>
      <p:ext uri="{BB962C8B-B14F-4D97-AF65-F5344CB8AC3E}">
        <p14:creationId xmlns:p14="http://schemas.microsoft.com/office/powerpoint/2010/main" val="4268883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descr="COT Lscape R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1688" y="219075"/>
            <a:ext cx="17557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Date Placeholder 3"/>
          <p:cNvSpPr>
            <a:spLocks noGrp="1"/>
          </p:cNvSpPr>
          <p:nvPr>
            <p:ph type="dt" sz="half" idx="10"/>
          </p:nvPr>
        </p:nvSpPr>
        <p:spPr/>
        <p:txBody>
          <a:bodyPr/>
          <a:lstStyle>
            <a:lvl1pPr defTabSz="914400">
              <a:defRPr/>
            </a:lvl1pPr>
          </a:lstStyle>
          <a:p>
            <a:pPr>
              <a:defRPr/>
            </a:pPr>
            <a:fld id="{BAC23336-F090-4F96-A701-6FEC60C1487B}" type="datetime1">
              <a:rPr lang="en-US" altLang="en-US"/>
              <a:pPr>
                <a:defRPr/>
              </a:pPr>
              <a:t>12/5/2017</a:t>
            </a:fld>
            <a:endParaRPr lang="en-US" altLang="en-US"/>
          </a:p>
        </p:txBody>
      </p:sp>
      <p:sp>
        <p:nvSpPr>
          <p:cNvPr id="7" name="Footer Placeholder 4"/>
          <p:cNvSpPr>
            <a:spLocks noGrp="1"/>
          </p:cNvSpPr>
          <p:nvPr>
            <p:ph type="ftr" sz="quarter" idx="11"/>
          </p:nvPr>
        </p:nvSpPr>
        <p:spPr/>
        <p:txBody>
          <a:bodyPr/>
          <a:lstStyle>
            <a:lvl1pPr defTabSz="914400">
              <a:defRPr/>
            </a:lvl1pPr>
          </a:lstStyle>
          <a:p>
            <a:pPr>
              <a:defRPr/>
            </a:pPr>
            <a:endParaRPr lang="en-US"/>
          </a:p>
        </p:txBody>
      </p:sp>
      <p:sp>
        <p:nvSpPr>
          <p:cNvPr id="8" name="Slide Number Placeholder 5"/>
          <p:cNvSpPr>
            <a:spLocks noGrp="1"/>
          </p:cNvSpPr>
          <p:nvPr>
            <p:ph type="sldNum" sz="quarter" idx="12"/>
          </p:nvPr>
        </p:nvSpPr>
        <p:spPr/>
        <p:txBody>
          <a:bodyPr/>
          <a:lstStyle>
            <a:lvl1pPr defTabSz="914400">
              <a:defRPr/>
            </a:lvl1pPr>
          </a:lstStyle>
          <a:p>
            <a:pPr>
              <a:defRPr/>
            </a:pPr>
            <a:fld id="{2677CF44-F8A4-4171-A582-F631F77966A8}" type="slidenum">
              <a:rPr lang="en-US" altLang="en-US"/>
              <a:pPr>
                <a:defRPr/>
              </a:pPr>
              <a:t>‹#›</a:t>
            </a:fld>
            <a:endParaRPr lang="en-US" altLang="en-US"/>
          </a:p>
        </p:txBody>
      </p:sp>
    </p:spTree>
    <p:extLst>
      <p:ext uri="{BB962C8B-B14F-4D97-AF65-F5344CB8AC3E}">
        <p14:creationId xmlns:p14="http://schemas.microsoft.com/office/powerpoint/2010/main" val="2286453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defTabSz="914400">
              <a:defRPr/>
            </a:lvl1pPr>
          </a:lstStyle>
          <a:p>
            <a:pPr>
              <a:defRPr/>
            </a:pPr>
            <a:fld id="{7E875ABF-3949-4BB9-BF8E-278267FAEA9A}" type="datetime1">
              <a:rPr lang="en-US" altLang="en-US"/>
              <a:pPr>
                <a:defRPr/>
              </a:pPr>
              <a:t>12/5/2017</a:t>
            </a:fld>
            <a:endParaRPr lang="en-US" altLang="en-US"/>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pPr>
              <a:defRPr/>
            </a:pPr>
            <a:fld id="{467B0B99-3461-48A6-9544-9EC860732D69}" type="slidenum">
              <a:rPr lang="en-US" altLang="en-US"/>
              <a:pPr>
                <a:defRPr/>
              </a:pPr>
              <a:t>‹#›</a:t>
            </a:fld>
            <a:endParaRPr lang="en-US" altLang="en-US"/>
          </a:p>
        </p:txBody>
      </p:sp>
    </p:spTree>
    <p:extLst>
      <p:ext uri="{BB962C8B-B14F-4D97-AF65-F5344CB8AC3E}">
        <p14:creationId xmlns:p14="http://schemas.microsoft.com/office/powerpoint/2010/main" val="4000139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defTabSz="914400">
              <a:defRPr/>
            </a:lvl1pPr>
          </a:lstStyle>
          <a:p>
            <a:pPr>
              <a:defRPr/>
            </a:pPr>
            <a:fld id="{11790BE5-10A7-433D-8CFB-99FD27FA4B61}" type="datetime1">
              <a:rPr lang="en-US" altLang="en-US"/>
              <a:pPr>
                <a:defRPr/>
              </a:pPr>
              <a:t>12/5/2017</a:t>
            </a:fld>
            <a:endParaRPr lang="en-US" altLang="en-US"/>
          </a:p>
        </p:txBody>
      </p:sp>
      <p:sp>
        <p:nvSpPr>
          <p:cNvPr id="4" name="Footer Placeholder 4"/>
          <p:cNvSpPr>
            <a:spLocks noGrp="1"/>
          </p:cNvSpPr>
          <p:nvPr>
            <p:ph type="ftr" sz="quarter" idx="11"/>
          </p:nvPr>
        </p:nvSpPr>
        <p:spPr/>
        <p:txBody>
          <a:bodyPr/>
          <a:lstStyle>
            <a:lvl1pPr defTabSz="914400">
              <a:defRPr/>
            </a:lvl1pPr>
          </a:lstStyle>
          <a:p>
            <a:pPr>
              <a:defRPr/>
            </a:pPr>
            <a:endParaRPr lang="en-US"/>
          </a:p>
        </p:txBody>
      </p:sp>
      <p:sp>
        <p:nvSpPr>
          <p:cNvPr id="5" name="Slide Number Placeholder 5"/>
          <p:cNvSpPr>
            <a:spLocks noGrp="1"/>
          </p:cNvSpPr>
          <p:nvPr>
            <p:ph type="sldNum" sz="quarter" idx="12"/>
          </p:nvPr>
        </p:nvSpPr>
        <p:spPr/>
        <p:txBody>
          <a:bodyPr/>
          <a:lstStyle>
            <a:lvl1pPr defTabSz="914400">
              <a:defRPr/>
            </a:lvl1pPr>
          </a:lstStyle>
          <a:p>
            <a:pPr>
              <a:defRPr/>
            </a:pPr>
            <a:fld id="{EBD00A1B-2165-4763-B722-D56991752BC1}" type="slidenum">
              <a:rPr lang="en-US" altLang="en-US"/>
              <a:pPr>
                <a:defRPr/>
              </a:pPr>
              <a:t>‹#›</a:t>
            </a:fld>
            <a:endParaRPr lang="en-US" altLang="en-US"/>
          </a:p>
        </p:txBody>
      </p:sp>
    </p:spTree>
    <p:extLst>
      <p:ext uri="{BB962C8B-B14F-4D97-AF65-F5344CB8AC3E}">
        <p14:creationId xmlns:p14="http://schemas.microsoft.com/office/powerpoint/2010/main" val="401962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COT Lscape R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1688" y="219075"/>
            <a:ext cx="17557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p:cNvSpPr>
            <a:spLocks noGrp="1"/>
          </p:cNvSpPr>
          <p:nvPr>
            <p:ph type="dt" sz="half" idx="10"/>
          </p:nvPr>
        </p:nvSpPr>
        <p:spPr/>
        <p:txBody>
          <a:bodyPr/>
          <a:lstStyle>
            <a:lvl1pPr defTabSz="914400">
              <a:defRPr/>
            </a:lvl1pPr>
          </a:lstStyle>
          <a:p>
            <a:pPr>
              <a:defRPr/>
            </a:pPr>
            <a:fld id="{F9FACA7A-3953-4BF5-B168-547838BF5AE8}" type="datetime1">
              <a:rPr lang="en-US" altLang="en-US"/>
              <a:pPr>
                <a:defRPr/>
              </a:pPr>
              <a:t>12/5/2017</a:t>
            </a:fld>
            <a:endParaRPr lang="en-US" altLang="en-US"/>
          </a:p>
        </p:txBody>
      </p:sp>
      <p:sp>
        <p:nvSpPr>
          <p:cNvPr id="4" name="Footer Placeholder 4"/>
          <p:cNvSpPr>
            <a:spLocks noGrp="1"/>
          </p:cNvSpPr>
          <p:nvPr>
            <p:ph type="ftr" sz="quarter" idx="11"/>
          </p:nvPr>
        </p:nvSpPr>
        <p:spPr/>
        <p:txBody>
          <a:bodyPr/>
          <a:lstStyle>
            <a:lvl1pPr defTabSz="914400">
              <a:defRPr/>
            </a:lvl1pPr>
          </a:lstStyle>
          <a:p>
            <a:pPr>
              <a:defRPr/>
            </a:pPr>
            <a:endParaRPr lang="en-US"/>
          </a:p>
        </p:txBody>
      </p:sp>
      <p:sp>
        <p:nvSpPr>
          <p:cNvPr id="5" name="Slide Number Placeholder 5"/>
          <p:cNvSpPr>
            <a:spLocks noGrp="1"/>
          </p:cNvSpPr>
          <p:nvPr>
            <p:ph type="sldNum" sz="quarter" idx="12"/>
          </p:nvPr>
        </p:nvSpPr>
        <p:spPr/>
        <p:txBody>
          <a:bodyPr/>
          <a:lstStyle>
            <a:lvl1pPr defTabSz="914400">
              <a:defRPr/>
            </a:lvl1pPr>
          </a:lstStyle>
          <a:p>
            <a:pPr>
              <a:defRPr/>
            </a:pPr>
            <a:fld id="{5514BFA3-6E47-4052-9A54-55F3F1D0F36A}" type="slidenum">
              <a:rPr lang="en-US" altLang="en-US"/>
              <a:pPr>
                <a:defRPr/>
              </a:pPr>
              <a:t>‹#›</a:t>
            </a:fld>
            <a:endParaRPr lang="en-US" altLang="en-US"/>
          </a:p>
        </p:txBody>
      </p:sp>
    </p:spTree>
    <p:extLst>
      <p:ext uri="{BB962C8B-B14F-4D97-AF65-F5344CB8AC3E}">
        <p14:creationId xmlns:p14="http://schemas.microsoft.com/office/powerpoint/2010/main" val="4233236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539750" y="6248400"/>
            <a:ext cx="2232025" cy="457200"/>
          </a:xfrm>
          <a:prstGeom prst="rect">
            <a:avLst/>
          </a:prstGeom>
        </p:spPr>
        <p:txBody>
          <a:bodyPr/>
          <a:lstStyle>
            <a:lvl1pPr>
              <a:defRPr sz="800">
                <a:latin typeface="Arial" pitchFamily="34" charset="0"/>
                <a:cs typeface="Arial" pitchFamily="34" charset="0"/>
              </a:defRPr>
            </a:lvl1pPr>
          </a:lstStyle>
          <a:p>
            <a:pPr>
              <a:defRPr/>
            </a:pPr>
            <a:r>
              <a:rPr lang="en-GB"/>
              <a:t>COT Implementation toolkit/ CPD session</a:t>
            </a:r>
          </a:p>
          <a:p>
            <a:pPr>
              <a:defRPr/>
            </a:pPr>
            <a:r>
              <a:rPr lang="en-GB"/>
              <a:t>© 2012 College of Occupational Therapists</a:t>
            </a:r>
          </a:p>
        </p:txBody>
      </p:sp>
      <p:sp>
        <p:nvSpPr>
          <p:cNvPr id="4" name="Slide Number Placeholder 3"/>
          <p:cNvSpPr>
            <a:spLocks noGrp="1"/>
          </p:cNvSpPr>
          <p:nvPr>
            <p:ph type="sldNum" sz="quarter" idx="11"/>
          </p:nvPr>
        </p:nvSpPr>
        <p:spPr/>
        <p:txBody>
          <a:bodyPr/>
          <a:lstStyle>
            <a:lvl1pPr>
              <a:defRPr/>
            </a:lvl1pPr>
          </a:lstStyle>
          <a:p>
            <a:pPr>
              <a:defRPr/>
            </a:pPr>
            <a:fld id="{1935F59F-4892-483E-AAF8-B423AEBD23EA}" type="slidenum">
              <a:rPr lang="en-GB"/>
              <a:pPr>
                <a:defRPr/>
              </a:pPr>
              <a:t>‹#›</a:t>
            </a:fld>
            <a:endParaRPr lang="en-GB"/>
          </a:p>
        </p:txBody>
      </p:sp>
    </p:spTree>
    <p:extLst>
      <p:ext uri="{BB962C8B-B14F-4D97-AF65-F5344CB8AC3E}">
        <p14:creationId xmlns:p14="http://schemas.microsoft.com/office/powerpoint/2010/main" val="184792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E7BCBFF4-7AB4-4458-8E6E-25847F1717CE}" type="datetime1">
              <a:rPr lang="en-US" altLang="en-US"/>
              <a:pPr>
                <a:defRPr/>
              </a:pPr>
              <a:t>12/5/2017</a:t>
            </a:fld>
            <a:endParaRPr lang="en-US" alt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07CE9203-2921-471A-B301-B965969F0F94}" type="slidenum">
              <a:rPr lang="en-US" altLang="en-US"/>
              <a:pPr>
                <a:defRPr/>
              </a:pPr>
              <a:t>‹#›</a:t>
            </a:fld>
            <a:endParaRPr lang="en-US" altLang="en-US"/>
          </a:p>
        </p:txBody>
      </p:sp>
    </p:spTree>
    <p:extLst>
      <p:ext uri="{BB962C8B-B14F-4D97-AF65-F5344CB8AC3E}">
        <p14:creationId xmlns:p14="http://schemas.microsoft.com/office/powerpoint/2010/main" val="14948124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EB233A97-53EF-4AFD-8280-3A6061FEF253}" type="datetime1">
              <a:rPr lang="en-US" altLang="en-US"/>
              <a:pPr>
                <a:defRPr/>
              </a:pPr>
              <a:t>12/5/2017</a:t>
            </a:fld>
            <a:endParaRPr lang="en-US" alt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AFC7CA21-9F01-4837-8E3A-CAF5A0E76C69}" type="slidenum">
              <a:rPr lang="en-US" altLang="en-US"/>
              <a:pPr>
                <a:defRPr/>
              </a:pPr>
              <a:t>‹#›</a:t>
            </a:fld>
            <a:endParaRPr lang="en-US" altLang="en-US"/>
          </a:p>
        </p:txBody>
      </p:sp>
    </p:spTree>
    <p:extLst>
      <p:ext uri="{BB962C8B-B14F-4D97-AF65-F5344CB8AC3E}">
        <p14:creationId xmlns:p14="http://schemas.microsoft.com/office/powerpoint/2010/main" val="25682746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691C0D6A-5476-4B19-8A49-234C16195BFF}" type="datetime1">
              <a:rPr lang="en-US" altLang="en-US"/>
              <a:pPr>
                <a:defRPr/>
              </a:pPr>
              <a:t>12/5/2017</a:t>
            </a:fld>
            <a:endParaRPr lang="en-US" alt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7A906F42-AE96-4ADD-A3BE-CAC8D59D7FE3}" type="slidenum">
              <a:rPr lang="en-US" altLang="en-US"/>
              <a:pPr>
                <a:defRPr/>
              </a:pPr>
              <a:t>‹#›</a:t>
            </a:fld>
            <a:endParaRPr lang="en-US" altLang="en-US"/>
          </a:p>
        </p:txBody>
      </p:sp>
    </p:spTree>
    <p:extLst>
      <p:ext uri="{BB962C8B-B14F-4D97-AF65-F5344CB8AC3E}">
        <p14:creationId xmlns:p14="http://schemas.microsoft.com/office/powerpoint/2010/main" val="3064697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6B4BC3DE-A97B-4478-BAD0-7F56742ADC17}" type="datetime1">
              <a:rPr lang="en-US" altLang="en-US"/>
              <a:pPr>
                <a:defRPr/>
              </a:pPr>
              <a:t>12/5/2017</a:t>
            </a:fld>
            <a:endParaRPr lang="en-US" alt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B2FB1670-8507-4C06-864A-CF8001C6EBE5}" type="slidenum">
              <a:rPr lang="en-US" altLang="en-US"/>
              <a:pPr>
                <a:defRPr/>
              </a:pPr>
              <a:t>‹#›</a:t>
            </a:fld>
            <a:endParaRPr lang="en-US" altLang="en-US"/>
          </a:p>
        </p:txBody>
      </p:sp>
    </p:spTree>
    <p:extLst>
      <p:ext uri="{BB962C8B-B14F-4D97-AF65-F5344CB8AC3E}">
        <p14:creationId xmlns:p14="http://schemas.microsoft.com/office/powerpoint/2010/main" val="3682555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xfrm>
            <a:off x="685800" y="6381750"/>
            <a:ext cx="2301875" cy="360363"/>
          </a:xfrm>
          <a:prstGeom prst="rect">
            <a:avLst/>
          </a:prstGeom>
        </p:spPr>
        <p:txBody>
          <a:bodyPr/>
          <a:lstStyle>
            <a:lvl1pPr>
              <a:defRPr sz="1400"/>
            </a:lvl1pPr>
          </a:lstStyle>
          <a:p>
            <a:pPr>
              <a:defRPr/>
            </a:pPr>
            <a:endParaRPr lang="en-GB"/>
          </a:p>
        </p:txBody>
      </p:sp>
      <p:sp>
        <p:nvSpPr>
          <p:cNvPr id="5" name="Rectangle 6"/>
          <p:cNvSpPr>
            <a:spLocks noGrp="1" noChangeArrowheads="1"/>
          </p:cNvSpPr>
          <p:nvPr>
            <p:ph type="sldNum" sz="quarter" idx="11"/>
          </p:nvPr>
        </p:nvSpPr>
        <p:spPr/>
        <p:txBody>
          <a:bodyPr/>
          <a:lstStyle>
            <a:lvl1pPr>
              <a:defRPr/>
            </a:lvl1pPr>
          </a:lstStyle>
          <a:p>
            <a:pPr>
              <a:defRPr/>
            </a:pPr>
            <a:fld id="{B0774803-7960-49A7-B808-5A9DD45CDED1}" type="slidenum">
              <a:rPr lang="en-GB"/>
              <a:pPr>
                <a:defRPr/>
              </a:pPr>
              <a:t>‹#›</a:t>
            </a:fld>
            <a:endParaRPr lang="en-GB"/>
          </a:p>
        </p:txBody>
      </p:sp>
    </p:spTree>
    <p:extLst>
      <p:ext uri="{BB962C8B-B14F-4D97-AF65-F5344CB8AC3E}">
        <p14:creationId xmlns:p14="http://schemas.microsoft.com/office/powerpoint/2010/main" val="1934537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85800" y="6381750"/>
            <a:ext cx="2301875" cy="360363"/>
          </a:xfrm>
          <a:prstGeom prst="rect">
            <a:avLst/>
          </a:prstGeom>
        </p:spPr>
        <p:txBody>
          <a:bodyPr/>
          <a:lstStyle>
            <a:lvl1pPr>
              <a:defRPr sz="1400"/>
            </a:lvl1pPr>
          </a:lstStyle>
          <a:p>
            <a:pPr>
              <a:defRPr/>
            </a:pPr>
            <a:endParaRPr lang="en-GB"/>
          </a:p>
        </p:txBody>
      </p:sp>
      <p:sp>
        <p:nvSpPr>
          <p:cNvPr id="5" name="Rectangle 6"/>
          <p:cNvSpPr>
            <a:spLocks noGrp="1" noChangeArrowheads="1"/>
          </p:cNvSpPr>
          <p:nvPr>
            <p:ph type="sldNum" sz="quarter" idx="11"/>
          </p:nvPr>
        </p:nvSpPr>
        <p:spPr/>
        <p:txBody>
          <a:bodyPr/>
          <a:lstStyle>
            <a:lvl1pPr>
              <a:defRPr/>
            </a:lvl1pPr>
          </a:lstStyle>
          <a:p>
            <a:pPr>
              <a:defRPr/>
            </a:pPr>
            <a:fld id="{1296BF81-16D5-49B2-995C-0539ED27AD55}" type="slidenum">
              <a:rPr lang="en-GB"/>
              <a:pPr>
                <a:defRPr/>
              </a:pPr>
              <a:t>‹#›</a:t>
            </a:fld>
            <a:endParaRPr lang="en-GB"/>
          </a:p>
        </p:txBody>
      </p:sp>
    </p:spTree>
    <p:extLst>
      <p:ext uri="{BB962C8B-B14F-4D97-AF65-F5344CB8AC3E}">
        <p14:creationId xmlns:p14="http://schemas.microsoft.com/office/powerpoint/2010/main" val="355291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2209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2209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noChangeArrowheads="1"/>
          </p:cNvSpPr>
          <p:nvPr>
            <p:ph type="dt" sz="half" idx="10"/>
          </p:nvPr>
        </p:nvSpPr>
        <p:spPr>
          <a:xfrm>
            <a:off x="685800" y="6381750"/>
            <a:ext cx="2301875" cy="360363"/>
          </a:xfrm>
          <a:prstGeom prst="rect">
            <a:avLst/>
          </a:prstGeom>
        </p:spPr>
        <p:txBody>
          <a:bodyPr/>
          <a:lstStyle>
            <a:lvl1pPr>
              <a:defRPr sz="1400"/>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48DE16F8-E264-48C8-A02C-C805BA3735F6}" type="slidenum">
              <a:rPr lang="en-GB"/>
              <a:pPr>
                <a:defRPr/>
              </a:pPr>
              <a:t>‹#›</a:t>
            </a:fld>
            <a:endParaRPr lang="en-GB"/>
          </a:p>
        </p:txBody>
      </p:sp>
    </p:spTree>
    <p:extLst>
      <p:ext uri="{BB962C8B-B14F-4D97-AF65-F5344CB8AC3E}">
        <p14:creationId xmlns:p14="http://schemas.microsoft.com/office/powerpoint/2010/main" val="206168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xfrm>
            <a:off x="685800" y="6381750"/>
            <a:ext cx="2301875" cy="360363"/>
          </a:xfrm>
          <a:prstGeom prst="rect">
            <a:avLst/>
          </a:prstGeom>
        </p:spPr>
        <p:txBody>
          <a:bodyPr/>
          <a:lstStyle>
            <a:lvl1pPr>
              <a:defRPr sz="1400"/>
            </a:lvl1pPr>
          </a:lstStyle>
          <a:p>
            <a:pPr>
              <a:defRPr/>
            </a:pPr>
            <a:endParaRPr lang="en-GB"/>
          </a:p>
        </p:txBody>
      </p:sp>
      <p:sp>
        <p:nvSpPr>
          <p:cNvPr id="8" name="Rectangle 6"/>
          <p:cNvSpPr>
            <a:spLocks noGrp="1" noChangeArrowheads="1"/>
          </p:cNvSpPr>
          <p:nvPr>
            <p:ph type="sldNum" sz="quarter" idx="11"/>
          </p:nvPr>
        </p:nvSpPr>
        <p:spPr/>
        <p:txBody>
          <a:bodyPr/>
          <a:lstStyle>
            <a:lvl1pPr>
              <a:defRPr/>
            </a:lvl1pPr>
          </a:lstStyle>
          <a:p>
            <a:pPr>
              <a:defRPr/>
            </a:pPr>
            <a:fld id="{78B84062-6A6A-495C-9D6E-EEA9F3C87686}" type="slidenum">
              <a:rPr lang="en-GB"/>
              <a:pPr>
                <a:defRPr/>
              </a:pPr>
              <a:t>‹#›</a:t>
            </a:fld>
            <a:endParaRPr lang="en-GB"/>
          </a:p>
        </p:txBody>
      </p:sp>
    </p:spTree>
    <p:extLst>
      <p:ext uri="{BB962C8B-B14F-4D97-AF65-F5344CB8AC3E}">
        <p14:creationId xmlns:p14="http://schemas.microsoft.com/office/powerpoint/2010/main" val="2347770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xfrm>
            <a:off x="685800" y="6381750"/>
            <a:ext cx="2301875" cy="360363"/>
          </a:xfrm>
          <a:prstGeom prst="rect">
            <a:avLst/>
          </a:prstGeom>
        </p:spPr>
        <p:txBody>
          <a:bodyPr/>
          <a:lstStyle>
            <a:lvl1pPr>
              <a:defRPr sz="1400"/>
            </a:lvl1pPr>
          </a:lstStyle>
          <a:p>
            <a:pPr>
              <a:defRPr/>
            </a:pPr>
            <a:endParaRPr lang="en-GB"/>
          </a:p>
        </p:txBody>
      </p:sp>
      <p:sp>
        <p:nvSpPr>
          <p:cNvPr id="4" name="Rectangle 6"/>
          <p:cNvSpPr>
            <a:spLocks noGrp="1" noChangeArrowheads="1"/>
          </p:cNvSpPr>
          <p:nvPr>
            <p:ph type="sldNum" sz="quarter" idx="11"/>
          </p:nvPr>
        </p:nvSpPr>
        <p:spPr/>
        <p:txBody>
          <a:bodyPr/>
          <a:lstStyle>
            <a:lvl1pPr>
              <a:defRPr/>
            </a:lvl1pPr>
          </a:lstStyle>
          <a:p>
            <a:pPr>
              <a:defRPr/>
            </a:pPr>
            <a:fld id="{D4EC6980-ADAE-4195-9EEB-FA512CFEA90E}" type="slidenum">
              <a:rPr lang="en-GB"/>
              <a:pPr>
                <a:defRPr/>
              </a:pPr>
              <a:t>‹#›</a:t>
            </a:fld>
            <a:endParaRPr lang="en-GB"/>
          </a:p>
        </p:txBody>
      </p:sp>
    </p:spTree>
    <p:extLst>
      <p:ext uri="{BB962C8B-B14F-4D97-AF65-F5344CB8AC3E}">
        <p14:creationId xmlns:p14="http://schemas.microsoft.com/office/powerpoint/2010/main" val="265855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381750"/>
            <a:ext cx="2301875" cy="360363"/>
          </a:xfrm>
          <a:prstGeom prst="rect">
            <a:avLst/>
          </a:prstGeom>
        </p:spPr>
        <p:txBody>
          <a:bodyPr/>
          <a:lstStyle>
            <a:lvl1pPr>
              <a:defRPr sz="1400"/>
            </a:lvl1pPr>
          </a:lstStyle>
          <a:p>
            <a:pPr>
              <a:defRPr/>
            </a:pPr>
            <a:endParaRPr lang="en-GB"/>
          </a:p>
        </p:txBody>
      </p:sp>
      <p:sp>
        <p:nvSpPr>
          <p:cNvPr id="3" name="Rectangle 6"/>
          <p:cNvSpPr>
            <a:spLocks noGrp="1" noChangeArrowheads="1"/>
          </p:cNvSpPr>
          <p:nvPr>
            <p:ph type="sldNum" sz="quarter" idx="11"/>
          </p:nvPr>
        </p:nvSpPr>
        <p:spPr/>
        <p:txBody>
          <a:bodyPr/>
          <a:lstStyle>
            <a:lvl1pPr>
              <a:defRPr/>
            </a:lvl1pPr>
          </a:lstStyle>
          <a:p>
            <a:pPr>
              <a:defRPr/>
            </a:pPr>
            <a:fld id="{81ACB989-D9C9-4E5F-85B7-349786641DAD}" type="slidenum">
              <a:rPr lang="en-GB"/>
              <a:pPr>
                <a:defRPr/>
              </a:pPr>
              <a:t>‹#›</a:t>
            </a:fld>
            <a:endParaRPr lang="en-GB"/>
          </a:p>
        </p:txBody>
      </p:sp>
    </p:spTree>
    <p:extLst>
      <p:ext uri="{BB962C8B-B14F-4D97-AF65-F5344CB8AC3E}">
        <p14:creationId xmlns:p14="http://schemas.microsoft.com/office/powerpoint/2010/main" val="139930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6381750"/>
            <a:ext cx="2301875" cy="360363"/>
          </a:xfrm>
          <a:prstGeom prst="rect">
            <a:avLst/>
          </a:prstGeom>
        </p:spPr>
        <p:txBody>
          <a:bodyPr/>
          <a:lstStyle>
            <a:lvl1pPr>
              <a:defRPr sz="1400"/>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CC8C1C0A-1457-44FA-85C1-FC6879B52D37}" type="slidenum">
              <a:rPr lang="en-GB"/>
              <a:pPr>
                <a:defRPr/>
              </a:pPr>
              <a:t>‹#›</a:t>
            </a:fld>
            <a:endParaRPr lang="en-GB"/>
          </a:p>
        </p:txBody>
      </p:sp>
    </p:spTree>
    <p:extLst>
      <p:ext uri="{BB962C8B-B14F-4D97-AF65-F5344CB8AC3E}">
        <p14:creationId xmlns:p14="http://schemas.microsoft.com/office/powerpoint/2010/main" val="62339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0668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85800" y="2209800"/>
            <a:ext cx="7620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charset="-128"/>
                <a:cs typeface="Arial" charset="0"/>
              </a:defRPr>
            </a:lvl1pPr>
          </a:lstStyle>
          <a:p>
            <a:pPr>
              <a:defRPr/>
            </a:pPr>
            <a:fld id="{9CA43CBA-2F49-4023-B198-6BD8FB019E5C}" type="slidenum">
              <a:rPr lang="en-GB"/>
              <a:pPr>
                <a:defRPr/>
              </a:pPr>
              <a:t>‹#›</a:t>
            </a:fld>
            <a:endParaRPr lang="en-GB"/>
          </a:p>
        </p:txBody>
      </p:sp>
      <p:sp>
        <p:nvSpPr>
          <p:cNvPr id="2" name="Rectangle 13"/>
          <p:cNvSpPr>
            <a:spLocks noChangeArrowheads="1"/>
          </p:cNvSpPr>
          <p:nvPr userDrawn="1"/>
        </p:nvSpPr>
        <p:spPr bwMode="auto">
          <a:xfrm>
            <a:off x="3352800" y="3152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Frutiger 45 Light" pitchFamily="34" charset="0"/>
                <a:ea typeface="ＭＳ Ｐゴシック" pitchFamily="34" charset="-128"/>
              </a:defRPr>
            </a:lvl1pPr>
            <a:lvl2pPr marL="742950" indent="-285750" eaLnBrk="0" hangingPunct="0">
              <a:defRPr sz="2800">
                <a:solidFill>
                  <a:schemeClr val="tx1"/>
                </a:solidFill>
                <a:latin typeface="Frutiger 45 Light" pitchFamily="34" charset="0"/>
                <a:ea typeface="ＭＳ Ｐゴシック" pitchFamily="34" charset="-128"/>
              </a:defRPr>
            </a:lvl2pPr>
            <a:lvl3pPr marL="1143000" indent="-228600" eaLnBrk="0" hangingPunct="0">
              <a:defRPr sz="2800">
                <a:solidFill>
                  <a:schemeClr val="tx1"/>
                </a:solidFill>
                <a:latin typeface="Frutiger 45 Light" pitchFamily="34" charset="0"/>
                <a:ea typeface="ＭＳ Ｐゴシック" pitchFamily="34" charset="-128"/>
              </a:defRPr>
            </a:lvl3pPr>
            <a:lvl4pPr marL="1600200" indent="-228600" eaLnBrk="0" hangingPunct="0">
              <a:defRPr sz="2800">
                <a:solidFill>
                  <a:schemeClr val="tx1"/>
                </a:solidFill>
                <a:latin typeface="Frutiger 45 Light" pitchFamily="34" charset="0"/>
                <a:ea typeface="ＭＳ Ｐゴシック" pitchFamily="34" charset="-128"/>
              </a:defRPr>
            </a:lvl4pPr>
            <a:lvl5pPr marL="2057400" indent="-228600" eaLnBrk="0" hangingPunct="0">
              <a:defRPr sz="2800">
                <a:solidFill>
                  <a:schemeClr val="tx1"/>
                </a:solidFill>
                <a:latin typeface="Frutiger 45 Light" pitchFamily="34" charset="0"/>
                <a:ea typeface="ＭＳ Ｐゴシック" pitchFamily="34" charset="-128"/>
              </a:defRPr>
            </a:lvl5pPr>
            <a:lvl6pPr marL="2514600" indent="-228600" eaLnBrk="0" fontAlgn="base" hangingPunct="0">
              <a:spcBef>
                <a:spcPct val="0"/>
              </a:spcBef>
              <a:spcAft>
                <a:spcPct val="0"/>
              </a:spcAft>
              <a:defRPr sz="2800">
                <a:solidFill>
                  <a:schemeClr val="tx1"/>
                </a:solidFill>
                <a:latin typeface="Frutiger 45 Light" pitchFamily="34" charset="0"/>
                <a:ea typeface="ＭＳ Ｐゴシック" pitchFamily="34" charset="-128"/>
              </a:defRPr>
            </a:lvl6pPr>
            <a:lvl7pPr marL="2971800" indent="-228600" eaLnBrk="0" fontAlgn="base" hangingPunct="0">
              <a:spcBef>
                <a:spcPct val="0"/>
              </a:spcBef>
              <a:spcAft>
                <a:spcPct val="0"/>
              </a:spcAft>
              <a:defRPr sz="2800">
                <a:solidFill>
                  <a:schemeClr val="tx1"/>
                </a:solidFill>
                <a:latin typeface="Frutiger 45 Light" pitchFamily="34" charset="0"/>
                <a:ea typeface="ＭＳ Ｐゴシック" pitchFamily="34" charset="-128"/>
              </a:defRPr>
            </a:lvl7pPr>
            <a:lvl8pPr marL="3429000" indent="-228600" eaLnBrk="0" fontAlgn="base" hangingPunct="0">
              <a:spcBef>
                <a:spcPct val="0"/>
              </a:spcBef>
              <a:spcAft>
                <a:spcPct val="0"/>
              </a:spcAft>
              <a:defRPr sz="2800">
                <a:solidFill>
                  <a:schemeClr val="tx1"/>
                </a:solidFill>
                <a:latin typeface="Frutiger 45 Light" pitchFamily="34" charset="0"/>
                <a:ea typeface="ＭＳ Ｐゴシック" pitchFamily="34" charset="-128"/>
              </a:defRPr>
            </a:lvl8pPr>
            <a:lvl9pPr marL="3886200" indent="-228600" eaLnBrk="0" fontAlgn="base" hangingPunct="0">
              <a:spcBef>
                <a:spcPct val="0"/>
              </a:spcBef>
              <a:spcAft>
                <a:spcPct val="0"/>
              </a:spcAft>
              <a:defRPr sz="2800">
                <a:solidFill>
                  <a:schemeClr val="tx1"/>
                </a:solidFill>
                <a:latin typeface="Frutiger 45 Light" pitchFamily="34" charset="0"/>
                <a:ea typeface="ＭＳ Ｐゴシック" pitchFamily="34" charset="-128"/>
              </a:defRPr>
            </a:lvl9pPr>
          </a:lstStyle>
          <a:p>
            <a:pPr>
              <a:defRPr/>
            </a:pPr>
            <a:endParaRPr lang="en-US" altLang="en-US" smtClean="0"/>
          </a:p>
        </p:txBody>
      </p:sp>
      <p:sp>
        <p:nvSpPr>
          <p:cNvPr id="1032" name="Slide Number Placeholder 4"/>
          <p:cNvSpPr txBox="1">
            <a:spLocks/>
          </p:cNvSpPr>
          <p:nvPr userDrawn="1"/>
        </p:nvSpPr>
        <p:spPr bwMode="auto">
          <a:xfrm>
            <a:off x="3563888" y="6324600"/>
            <a:ext cx="5580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Frutiger 45 Light" pitchFamily="34" charset="0"/>
                <a:ea typeface="ＭＳ Ｐゴシック" pitchFamily="34" charset="-128"/>
              </a:defRPr>
            </a:lvl1pPr>
            <a:lvl2pPr marL="742950" indent="-285750" eaLnBrk="0" hangingPunct="0">
              <a:defRPr sz="2800">
                <a:solidFill>
                  <a:schemeClr val="tx1"/>
                </a:solidFill>
                <a:latin typeface="Frutiger 45 Light" pitchFamily="34" charset="0"/>
                <a:ea typeface="ＭＳ Ｐゴシック" pitchFamily="34" charset="-128"/>
              </a:defRPr>
            </a:lvl2pPr>
            <a:lvl3pPr marL="1143000" indent="-228600" eaLnBrk="0" hangingPunct="0">
              <a:defRPr sz="2800">
                <a:solidFill>
                  <a:schemeClr val="tx1"/>
                </a:solidFill>
                <a:latin typeface="Frutiger 45 Light" pitchFamily="34" charset="0"/>
                <a:ea typeface="ＭＳ Ｐゴシック" pitchFamily="34" charset="-128"/>
              </a:defRPr>
            </a:lvl3pPr>
            <a:lvl4pPr marL="1600200" indent="-228600" eaLnBrk="0" hangingPunct="0">
              <a:defRPr sz="2800">
                <a:solidFill>
                  <a:schemeClr val="tx1"/>
                </a:solidFill>
                <a:latin typeface="Frutiger 45 Light" pitchFamily="34" charset="0"/>
                <a:ea typeface="ＭＳ Ｐゴシック" pitchFamily="34" charset="-128"/>
              </a:defRPr>
            </a:lvl4pPr>
            <a:lvl5pPr marL="2057400" indent="-228600" eaLnBrk="0" hangingPunct="0">
              <a:defRPr sz="2800">
                <a:solidFill>
                  <a:schemeClr val="tx1"/>
                </a:solidFill>
                <a:latin typeface="Frutiger 45 Light" pitchFamily="34" charset="0"/>
                <a:ea typeface="ＭＳ Ｐゴシック" pitchFamily="34" charset="-128"/>
              </a:defRPr>
            </a:lvl5pPr>
            <a:lvl6pPr marL="2514600" indent="-228600" eaLnBrk="0" fontAlgn="base" hangingPunct="0">
              <a:spcBef>
                <a:spcPct val="0"/>
              </a:spcBef>
              <a:spcAft>
                <a:spcPct val="0"/>
              </a:spcAft>
              <a:defRPr sz="2800">
                <a:solidFill>
                  <a:schemeClr val="tx1"/>
                </a:solidFill>
                <a:latin typeface="Frutiger 45 Light" pitchFamily="34" charset="0"/>
                <a:ea typeface="ＭＳ Ｐゴシック" pitchFamily="34" charset="-128"/>
              </a:defRPr>
            </a:lvl6pPr>
            <a:lvl7pPr marL="2971800" indent="-228600" eaLnBrk="0" fontAlgn="base" hangingPunct="0">
              <a:spcBef>
                <a:spcPct val="0"/>
              </a:spcBef>
              <a:spcAft>
                <a:spcPct val="0"/>
              </a:spcAft>
              <a:defRPr sz="2800">
                <a:solidFill>
                  <a:schemeClr val="tx1"/>
                </a:solidFill>
                <a:latin typeface="Frutiger 45 Light" pitchFamily="34" charset="0"/>
                <a:ea typeface="ＭＳ Ｐゴシック" pitchFamily="34" charset="-128"/>
              </a:defRPr>
            </a:lvl7pPr>
            <a:lvl8pPr marL="3429000" indent="-228600" eaLnBrk="0" fontAlgn="base" hangingPunct="0">
              <a:spcBef>
                <a:spcPct val="0"/>
              </a:spcBef>
              <a:spcAft>
                <a:spcPct val="0"/>
              </a:spcAft>
              <a:defRPr sz="2800">
                <a:solidFill>
                  <a:schemeClr val="tx1"/>
                </a:solidFill>
                <a:latin typeface="Frutiger 45 Light" pitchFamily="34" charset="0"/>
                <a:ea typeface="ＭＳ Ｐゴシック" pitchFamily="34" charset="-128"/>
              </a:defRPr>
            </a:lvl8pPr>
            <a:lvl9pPr marL="3886200" indent="-228600" eaLnBrk="0" fontAlgn="base" hangingPunct="0">
              <a:spcBef>
                <a:spcPct val="0"/>
              </a:spcBef>
              <a:spcAft>
                <a:spcPct val="0"/>
              </a:spcAft>
              <a:defRPr sz="2800">
                <a:solidFill>
                  <a:schemeClr val="tx1"/>
                </a:solidFill>
                <a:latin typeface="Frutiger 45 Light" pitchFamily="34" charset="0"/>
                <a:ea typeface="ＭＳ Ｐゴシック" pitchFamily="34" charset="-128"/>
              </a:defRPr>
            </a:lvl9pPr>
          </a:lstStyle>
          <a:p>
            <a:pPr algn="l">
              <a:defRPr/>
            </a:pPr>
            <a:r>
              <a:rPr lang="en-GB" altLang="en-US" sz="1300" dirty="0" smtClean="0">
                <a:solidFill>
                  <a:srgbClr val="008080"/>
                </a:solidFill>
                <a:latin typeface="Arial Black" pitchFamily="34" charset="0"/>
                <a:ea typeface="Arial" charset="0"/>
                <a:cs typeface="Arial Black" pitchFamily="34" charset="0"/>
              </a:rPr>
              <a:t>www.RCOT.co.uk</a:t>
            </a:r>
          </a:p>
        </p:txBody>
      </p:sp>
      <p:pic>
        <p:nvPicPr>
          <p:cNvPr id="9" name="Picture 1"/>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815169" y="188640"/>
            <a:ext cx="208121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51520" y="6305550"/>
            <a:ext cx="36036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4502" r:id="rId1"/>
    <p:sldLayoutId id="2147484503" r:id="rId2"/>
    <p:sldLayoutId id="2147484504" r:id="rId3"/>
    <p:sldLayoutId id="2147484505" r:id="rId4"/>
    <p:sldLayoutId id="2147484506" r:id="rId5"/>
    <p:sldLayoutId id="2147484507" r:id="rId6"/>
    <p:sldLayoutId id="2147484508" r:id="rId7"/>
    <p:sldLayoutId id="2147484509" r:id="rId8"/>
    <p:sldLayoutId id="2147484510" r:id="rId9"/>
    <p:sldLayoutId id="2147484511" r:id="rId10"/>
    <p:sldLayoutId id="2147484512" r:id="rId11"/>
    <p:sldLayoutId id="2147484513"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Arial"/>
          <a:ea typeface="ＭＳ Ｐゴシック" charset="-128"/>
          <a:cs typeface="Arial"/>
        </a:defRPr>
      </a:lvl1pPr>
      <a:lvl2pPr algn="ctr" rtl="0" eaLnBrk="0" fontAlgn="base" hangingPunct="0">
        <a:spcBef>
          <a:spcPct val="0"/>
        </a:spcBef>
        <a:spcAft>
          <a:spcPct val="0"/>
        </a:spcAft>
        <a:defRPr sz="4400">
          <a:solidFill>
            <a:schemeClr val="tx2"/>
          </a:solidFill>
          <a:latin typeface="Arial" charset="0"/>
          <a:ea typeface="ＭＳ Ｐゴシック" charset="-128"/>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128"/>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128"/>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128"/>
          <a:cs typeface="Arial"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Arial"/>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cs typeface="Arial"/>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cs typeface="Arial"/>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cs typeface="Arial"/>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cs typeface="Arial"/>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US" alt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457200">
              <a:defRPr sz="1200">
                <a:solidFill>
                  <a:srgbClr val="898989"/>
                </a:solidFill>
                <a:latin typeface="Calibri" charset="0"/>
                <a:ea typeface="ＭＳ Ｐゴシック" charset="-128"/>
              </a:defRPr>
            </a:lvl1pPr>
          </a:lstStyle>
          <a:p>
            <a:pPr>
              <a:defRPr/>
            </a:pPr>
            <a:fld id="{3B6A7E72-8710-4F3A-B11F-25FC2015AC4D}" type="datetime1">
              <a:rPr lang="en-US" altLang="en-US"/>
              <a:pPr>
                <a:defRPr/>
              </a:pPr>
              <a:t>12/5/2017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charset="0"/>
                <a:ea typeface="ＭＳ Ｐゴシック" charset="-128"/>
              </a:defRPr>
            </a:lvl1pPr>
          </a:lstStyle>
          <a:p>
            <a:pPr>
              <a:defRPr/>
            </a:pPr>
            <a:fld id="{BE859084-41CF-4BD4-8207-227BA7764B5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514" r:id="rId1"/>
    <p:sldLayoutId id="2147484515" r:id="rId2"/>
    <p:sldLayoutId id="2147484516" r:id="rId3"/>
    <p:sldLayoutId id="2147484517" r:id="rId4"/>
    <p:sldLayoutId id="2147484518" r:id="rId5"/>
    <p:sldLayoutId id="2147484519" r:id="rId6"/>
    <p:sldLayoutId id="2147484520" r:id="rId7"/>
    <p:sldLayoutId id="2147484521" r:id="rId8"/>
    <p:sldLayoutId id="2147484522" r:id="rId9"/>
    <p:sldLayoutId id="2147484523" r:id="rId10"/>
    <p:sldLayoutId id="2147484524"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defRPr>
      </a:lvl6pPr>
      <a:lvl7pPr marL="914400" algn="ctr" defTabSz="457200" rtl="0" fontAlgn="base">
        <a:spcBef>
          <a:spcPct val="0"/>
        </a:spcBef>
        <a:spcAft>
          <a:spcPct val="0"/>
        </a:spcAft>
        <a:defRPr sz="4400">
          <a:solidFill>
            <a:schemeClr val="tx1"/>
          </a:solidFill>
          <a:latin typeface="Calibri" charset="0"/>
        </a:defRPr>
      </a:lvl7pPr>
      <a:lvl8pPr marL="1371600" algn="ctr" defTabSz="457200" rtl="0" fontAlgn="base">
        <a:spcBef>
          <a:spcPct val="0"/>
        </a:spcBef>
        <a:spcAft>
          <a:spcPct val="0"/>
        </a:spcAft>
        <a:defRPr sz="4400">
          <a:solidFill>
            <a:schemeClr val="tx1"/>
          </a:solidFill>
          <a:latin typeface="Calibri" charset="0"/>
        </a:defRPr>
      </a:lvl8pPr>
      <a:lvl9pPr marL="1828800" algn="ctr" defTabSz="457200" rtl="0" fontAlgn="base">
        <a:spcBef>
          <a:spcPct val="0"/>
        </a:spcBef>
        <a:spcAft>
          <a:spcPct val="0"/>
        </a:spcAft>
        <a:defRPr sz="4400">
          <a:solidFill>
            <a:schemeClr val="tx1"/>
          </a:solidFill>
          <a:latin typeface="Calibri"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Box 5"/>
          <p:cNvSpPr txBox="1">
            <a:spLocks noChangeArrowheads="1"/>
          </p:cNvSpPr>
          <p:nvPr/>
        </p:nvSpPr>
        <p:spPr bwMode="auto">
          <a:xfrm>
            <a:off x="323529" y="980728"/>
            <a:ext cx="8568060"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lgn="ctr">
              <a:spcBef>
                <a:spcPct val="0"/>
              </a:spcBef>
              <a:buFontTx/>
              <a:buNone/>
            </a:pPr>
            <a:endParaRPr lang="en-GB" altLang="en-US" sz="4000" b="1" dirty="0">
              <a:solidFill>
                <a:srgbClr val="008080"/>
              </a:solidFill>
            </a:endParaRPr>
          </a:p>
          <a:p>
            <a:pPr algn="ctr" eaLnBrk="1" hangingPunct="1">
              <a:spcBef>
                <a:spcPct val="0"/>
              </a:spcBef>
              <a:spcAft>
                <a:spcPts val="1200"/>
              </a:spcAft>
              <a:buFontTx/>
              <a:buNone/>
            </a:pPr>
            <a:r>
              <a:rPr lang="en-GB" altLang="en-US" sz="4000" b="1" dirty="0">
                <a:solidFill>
                  <a:srgbClr val="008080"/>
                </a:solidFill>
              </a:rPr>
              <a:t>Occupational therapy for adults undergoing total hip replacement</a:t>
            </a:r>
          </a:p>
          <a:p>
            <a:pPr algn="ctr" eaLnBrk="1" hangingPunct="1">
              <a:spcBef>
                <a:spcPct val="0"/>
              </a:spcBef>
              <a:buFontTx/>
              <a:buNone/>
            </a:pPr>
            <a:r>
              <a:rPr lang="en-GB" altLang="en-US" b="1" dirty="0">
                <a:solidFill>
                  <a:schemeClr val="tx2"/>
                </a:solidFill>
              </a:rPr>
              <a:t>Practice </a:t>
            </a:r>
            <a:r>
              <a:rPr lang="en-GB" altLang="en-US" b="1" dirty="0" smtClean="0">
                <a:solidFill>
                  <a:schemeClr val="tx2"/>
                </a:solidFill>
              </a:rPr>
              <a:t>guideline</a:t>
            </a:r>
          </a:p>
          <a:p>
            <a:pPr algn="ctr" eaLnBrk="1" hangingPunct="1">
              <a:spcBef>
                <a:spcPct val="0"/>
              </a:spcBef>
              <a:buFontTx/>
              <a:buNone/>
            </a:pPr>
            <a:r>
              <a:rPr lang="en-GB" altLang="en-US" sz="2400" b="1" dirty="0" smtClean="0">
                <a:solidFill>
                  <a:schemeClr val="tx2"/>
                </a:solidFill>
              </a:rPr>
              <a:t>Second edition</a:t>
            </a:r>
            <a:endParaRPr lang="en-GB" altLang="en-US" sz="2400" b="1" dirty="0">
              <a:solidFill>
                <a:schemeClr val="tx2"/>
              </a:solidFill>
            </a:endParaRPr>
          </a:p>
          <a:p>
            <a:pPr eaLnBrk="1" hangingPunct="1">
              <a:spcBef>
                <a:spcPct val="0"/>
              </a:spcBef>
              <a:buFontTx/>
              <a:buNone/>
            </a:pPr>
            <a:r>
              <a:rPr lang="en-GB" altLang="en-US" sz="4000" dirty="0">
                <a:solidFill>
                  <a:srgbClr val="000000"/>
                </a:solidFill>
                <a:latin typeface="Frutiger 45 Light" pitchFamily="34" charset="0"/>
              </a:rPr>
              <a:t>  </a:t>
            </a:r>
            <a:endParaRPr lang="en-GB" altLang="en-US" sz="2800" i="1" dirty="0">
              <a:solidFill>
                <a:srgbClr val="000000"/>
              </a:solidFill>
            </a:endParaRPr>
          </a:p>
          <a:p>
            <a:pPr algn="ctr" eaLnBrk="1" hangingPunct="1">
              <a:spcBef>
                <a:spcPct val="0"/>
              </a:spcBef>
              <a:buFontTx/>
              <a:buNone/>
            </a:pPr>
            <a:r>
              <a:rPr lang="en-GB" altLang="en-US" sz="2800" dirty="0" smtClean="0">
                <a:solidFill>
                  <a:srgbClr val="000000"/>
                </a:solidFill>
              </a:rPr>
              <a:t>Royal College </a:t>
            </a:r>
            <a:r>
              <a:rPr lang="en-GB" altLang="en-US" sz="2800" dirty="0">
                <a:solidFill>
                  <a:srgbClr val="000000"/>
                </a:solidFill>
              </a:rPr>
              <a:t>of Occupational Therapists</a:t>
            </a:r>
          </a:p>
          <a:p>
            <a:pPr algn="ctr" eaLnBrk="1" hangingPunct="1">
              <a:spcBef>
                <a:spcPct val="0"/>
              </a:spcBef>
              <a:buFontTx/>
              <a:buNone/>
            </a:pPr>
            <a:r>
              <a:rPr lang="en-GB" altLang="en-US" sz="2800" dirty="0">
                <a:solidFill>
                  <a:srgbClr val="000000"/>
                </a:solidFill>
              </a:rPr>
              <a:t>Specialist Section </a:t>
            </a:r>
            <a:r>
              <a:rPr lang="en-GB" altLang="en-US" sz="2800" dirty="0" smtClean="0">
                <a:solidFill>
                  <a:srgbClr val="000000"/>
                </a:solidFill>
              </a:rPr>
              <a:t>- </a:t>
            </a:r>
            <a:r>
              <a:rPr lang="en-GB" altLang="en-US" sz="2800" dirty="0">
                <a:solidFill>
                  <a:srgbClr val="000000"/>
                </a:solidFill>
              </a:rPr>
              <a:t>Trauma and Orthopaedics</a:t>
            </a:r>
          </a:p>
          <a:p>
            <a:pPr eaLnBrk="1" hangingPunct="1">
              <a:spcBef>
                <a:spcPct val="0"/>
              </a:spcBef>
              <a:buFontTx/>
              <a:buNone/>
            </a:pPr>
            <a:endParaRPr lang="en-GB" altLang="en-US" sz="2800" dirty="0">
              <a:solidFill>
                <a:srgbClr val="000000"/>
              </a:solidFill>
              <a:latin typeface="Frutiger 45 Light" pitchFamily="34" charset="0"/>
            </a:endParaRPr>
          </a:p>
          <a:p>
            <a:pPr>
              <a:spcBef>
                <a:spcPct val="0"/>
              </a:spcBef>
              <a:buFontTx/>
              <a:buNone/>
            </a:pPr>
            <a:endParaRPr lang="en-GB" altLang="en-US" sz="2800" dirty="0">
              <a:latin typeface="Frutiger 45 Light" pitchFamily="34" charset="0"/>
            </a:endParaRPr>
          </a:p>
        </p:txBody>
      </p:sp>
      <p:pic>
        <p:nvPicPr>
          <p:cNvPr id="3" name="Picture 2" descr="C:\Users\kahmad\AppData\Local\Microsoft\Windows\Temporary Internet Files\Content.Outlook\901KYJUV\CPD@RCOT.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894" y="188640"/>
            <a:ext cx="2162175" cy="563245"/>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344" name="Group 96"/>
          <p:cNvGraphicFramePr>
            <a:graphicFrameLocks noGrp="1"/>
          </p:cNvGraphicFramePr>
          <p:nvPr>
            <p:ph type="tbl" idx="4294967295"/>
            <p:extLst>
              <p:ext uri="{D42A27DB-BD31-4B8C-83A1-F6EECF244321}">
                <p14:modId xmlns:p14="http://schemas.microsoft.com/office/powerpoint/2010/main" val="2452156780"/>
              </p:ext>
            </p:extLst>
          </p:nvPr>
        </p:nvGraphicFramePr>
        <p:xfrm>
          <a:off x="683568" y="1124745"/>
          <a:ext cx="7632848" cy="5158415"/>
        </p:xfrm>
        <a:graphic>
          <a:graphicData uri="http://schemas.openxmlformats.org/drawingml/2006/table">
            <a:tbl>
              <a:tblPr/>
              <a:tblGrid>
                <a:gridCol w="512968"/>
                <a:gridCol w="6604638"/>
                <a:gridCol w="515242"/>
              </a:tblGrid>
              <a:tr h="484851">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itchFamily="34" charset="0"/>
                          <a:ea typeface="ＭＳ Ｐゴシック"/>
                          <a:cs typeface="Times New Roman" pitchFamily="18" charset="0"/>
                        </a:rPr>
                        <a:t>Maximised functional independence (contd.)</a:t>
                      </a:r>
                      <a:endParaRPr kumimoji="0" lang="en-GB" sz="2000" b="0" i="0" u="none" strike="noStrike" cap="none" normalizeH="0" baseline="0" dirty="0" smtClean="0">
                        <a:ln>
                          <a:noFill/>
                        </a:ln>
                        <a:solidFill>
                          <a:schemeClr val="bg1"/>
                        </a:solidFill>
                        <a:effectLst/>
                        <a:latin typeface="Arial" pitchFamily="34" charset="0"/>
                        <a:ea typeface="ＭＳ Ｐゴシック"/>
                        <a:cs typeface="ＭＳ Ｐゴシック"/>
                      </a:endParaRPr>
                    </a:p>
                  </a:txBody>
                  <a:tcPr marT="45714" marB="45714"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1322451">
                <a:tc>
                  <a:txBody>
                    <a:bodyPr/>
                    <a:lstStyle/>
                    <a:p>
                      <a:pPr marL="533400" marR="0" lvl="0" indent="-533400" algn="l" defTabSz="914400" rtl="0" eaLnBrk="0" fontAlgn="base" latinLnBrk="0" hangingPunct="0">
                        <a:lnSpc>
                          <a:spcPct val="100000"/>
                        </a:lnSpc>
                        <a:spcBef>
                          <a:spcPts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rPr>
                        <a:t>6. </a:t>
                      </a:r>
                    </a:p>
                  </a:txBody>
                  <a:tcPr marL="36000" marT="45714" marB="45714"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service users are fully involved in decisions about the equipment required to enable them to carry out daily living activities and to comply with any hip precautions in their home environment post-surgery.</a:t>
                      </a:r>
                    </a:p>
                    <a:p>
                      <a:pPr>
                        <a:spcBef>
                          <a:spcPts val="200"/>
                        </a:spcBef>
                        <a:spcAft>
                          <a:spcPts val="200"/>
                        </a:spcAft>
                      </a:pPr>
                      <a:r>
                        <a:rPr lang="fr-FR" sz="1600" b="0" i="1" u="none" strike="noStrike" kern="1200" baseline="0" dirty="0" smtClean="0">
                          <a:solidFill>
                            <a:schemeClr val="tx1"/>
                          </a:solidFill>
                          <a:latin typeface="Arial" pitchFamily="34" charset="0"/>
                          <a:ea typeface="+mn-ea"/>
                          <a:cs typeface="Arial" pitchFamily="34" charset="0"/>
                        </a:rPr>
                        <a:t>(Thomas et al 2010 [D])</a:t>
                      </a:r>
                      <a:endPar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endParaRPr>
                    </a:p>
                  </a:txBody>
                  <a:tcPr marL="36000" marT="45714" marB="45714"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rPr>
                        <a:t>1D</a:t>
                      </a:r>
                    </a:p>
                  </a:txBody>
                  <a:tcPr marT="45714" marB="45714"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8667">
                <a:tc>
                  <a:txBody>
                    <a:bodyPr/>
                    <a:lstStyle/>
                    <a:p>
                      <a:pPr marL="533400" marR="0" lvl="0" indent="-533400" algn="l" defTabSz="914400" rtl="0" eaLnBrk="0" fontAlgn="base" latinLnBrk="0" hangingPunct="0">
                        <a:lnSpc>
                          <a:spcPct val="100000"/>
                        </a:lnSpc>
                        <a:spcBef>
                          <a:spcPts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rPr>
                        <a:t>7. </a:t>
                      </a:r>
                    </a:p>
                  </a:txBody>
                  <a:tcPr marT="45714" marB="45714"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service users are given advice on effective pain management strategies, to decrease pre-operative pain experience and sleep disturbance, and enhance post-operative physical function.</a:t>
                      </a:r>
                    </a:p>
                    <a:p>
                      <a:pPr>
                        <a:spcBef>
                          <a:spcPts val="200"/>
                        </a:spcBef>
                        <a:spcAft>
                          <a:spcPts val="200"/>
                        </a:spcAft>
                      </a:pPr>
                      <a:r>
                        <a:rPr lang="fr-FR" sz="1600" b="0" i="1" u="none" strike="noStrike" kern="1200" baseline="0" dirty="0" smtClean="0">
                          <a:solidFill>
                            <a:schemeClr val="tx1"/>
                          </a:solidFill>
                          <a:latin typeface="Arial" pitchFamily="34" charset="0"/>
                          <a:ea typeface="+mn-ea"/>
                          <a:cs typeface="Arial" pitchFamily="34" charset="0"/>
                        </a:rPr>
                        <a:t>(Berge et al 2004 [B]; </a:t>
                      </a:r>
                      <a:r>
                        <a:rPr lang="fr-FR" sz="1600" b="0" i="1" u="none" strike="noStrike" kern="1200" baseline="0" dirty="0" err="1" smtClean="0">
                          <a:solidFill>
                            <a:schemeClr val="tx1"/>
                          </a:solidFill>
                          <a:latin typeface="Arial" pitchFamily="34" charset="0"/>
                          <a:ea typeface="+mn-ea"/>
                          <a:cs typeface="Arial" pitchFamily="34" charset="0"/>
                        </a:rPr>
                        <a:t>Montin</a:t>
                      </a:r>
                      <a:r>
                        <a:rPr lang="fr-FR" sz="1600" b="0" i="1" u="none" strike="noStrike" kern="1200" baseline="0" dirty="0" smtClean="0">
                          <a:solidFill>
                            <a:schemeClr val="tx1"/>
                          </a:solidFill>
                          <a:latin typeface="Arial" pitchFamily="34" charset="0"/>
                          <a:ea typeface="+mn-ea"/>
                          <a:cs typeface="Arial" pitchFamily="34" charset="0"/>
                        </a:rPr>
                        <a:t> et al 2007 [C]; Parsons et al 2009 [C])</a:t>
                      </a:r>
                      <a:endParaRPr lang="en-GB" sz="1600" dirty="0">
                        <a:latin typeface="Arial" pitchFamily="34" charset="0"/>
                        <a:cs typeface="Arial" pitchFamily="34" charset="0"/>
                      </a:endParaRPr>
                    </a:p>
                  </a:txBody>
                  <a:tcPr marT="45714" marB="45714"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rPr>
                        <a:t>1B</a:t>
                      </a:r>
                    </a:p>
                  </a:txBody>
                  <a:tcPr marT="45714" marB="45714"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44590">
                <a:tc>
                  <a:txBody>
                    <a:bodyPr/>
                    <a:lstStyle/>
                    <a:p>
                      <a:pPr marL="533400" marR="0" lvl="0" indent="-533400" algn="l" defTabSz="914400" rtl="0" eaLnBrk="0" fontAlgn="base" latinLnBrk="0" hangingPunct="0">
                        <a:lnSpc>
                          <a:spcPct val="100000"/>
                        </a:lnSpc>
                        <a:spcBef>
                          <a:spcPts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rPr>
                        <a:t>8. </a:t>
                      </a:r>
                    </a:p>
                  </a:txBody>
                  <a:tcPr marT="45714" marB="45714"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suggested </a:t>
                      </a:r>
                      <a:r>
                        <a:rPr lang="en-GB" sz="1600" b="0" i="0" u="none" strike="noStrike" kern="1200" baseline="0" dirty="0" smtClean="0">
                          <a:solidFill>
                            <a:schemeClr val="tx1"/>
                          </a:solidFill>
                          <a:latin typeface="Arial" pitchFamily="34" charset="0"/>
                          <a:ea typeface="+mn-ea"/>
                          <a:cs typeface="Arial" pitchFamily="34" charset="0"/>
                        </a:rPr>
                        <a:t>that standardised assessment and outcome measures are used, where appropriate, to determine functional outcomes and</a:t>
                      </a:r>
                    </a:p>
                    <a:p>
                      <a:pP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occupational performance in rehabilitation settings, either inpatient or community based.</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a:t>
                      </a:r>
                      <a:r>
                        <a:rPr lang="en-GB" sz="1600" b="0" i="1" u="none" strike="noStrike" kern="1200" baseline="0" dirty="0" err="1" smtClean="0">
                          <a:solidFill>
                            <a:schemeClr val="tx1"/>
                          </a:solidFill>
                          <a:latin typeface="Arial" pitchFamily="34" charset="0"/>
                          <a:ea typeface="+mn-ea"/>
                          <a:cs typeface="Arial" pitchFamily="34" charset="0"/>
                        </a:rPr>
                        <a:t>Alviar</a:t>
                      </a:r>
                      <a:r>
                        <a:rPr lang="en-GB" sz="1600" b="0" i="1" u="none" strike="noStrike" kern="1200" baseline="0" dirty="0" smtClean="0">
                          <a:solidFill>
                            <a:schemeClr val="tx1"/>
                          </a:solidFill>
                          <a:latin typeface="Arial" pitchFamily="34" charset="0"/>
                          <a:ea typeface="+mn-ea"/>
                          <a:cs typeface="Arial" pitchFamily="34" charset="0"/>
                        </a:rPr>
                        <a:t> et al 2011 [B]; Gillen et al 2007 [C]; Kiefer and Emery 2004 [C]; Oberg et al 2005 [D])</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[New evidence 2017]</a:t>
                      </a:r>
                      <a:endParaRPr lang="en-GB" sz="1600" dirty="0">
                        <a:latin typeface="Arial" pitchFamily="34" charset="0"/>
                        <a:cs typeface="Arial" pitchFamily="34" charset="0"/>
                      </a:endParaRPr>
                    </a:p>
                  </a:txBody>
                  <a:tcPr marT="45714" marB="45714"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ＭＳ Ｐゴシック"/>
                          <a:cs typeface="ＭＳ Ｐゴシック"/>
                        </a:rPr>
                        <a:t>2C</a:t>
                      </a:r>
                    </a:p>
                  </a:txBody>
                  <a:tcPr marT="45714" marB="45714"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85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A94276AF-18DC-4FA1-A1FC-834DC08C3611}" type="slidenum">
              <a:rPr lang="en-GB" altLang="en-US" sz="1400" smtClean="0"/>
              <a:pPr>
                <a:spcBef>
                  <a:spcPct val="0"/>
                </a:spcBef>
                <a:buFontTx/>
                <a:buNone/>
              </a:pPr>
              <a:t>10</a:t>
            </a:fld>
            <a:endParaRPr lang="en-GB" altLang="en-US"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436" name="Group 92"/>
          <p:cNvGraphicFramePr>
            <a:graphicFrameLocks noGrp="1"/>
          </p:cNvGraphicFramePr>
          <p:nvPr>
            <p:extLst>
              <p:ext uri="{D42A27DB-BD31-4B8C-83A1-F6EECF244321}">
                <p14:modId xmlns:p14="http://schemas.microsoft.com/office/powerpoint/2010/main" val="1138374385"/>
              </p:ext>
            </p:extLst>
          </p:nvPr>
        </p:nvGraphicFramePr>
        <p:xfrm>
          <a:off x="611560" y="1132756"/>
          <a:ext cx="7705725" cy="5088986"/>
        </p:xfrm>
        <a:graphic>
          <a:graphicData uri="http://schemas.openxmlformats.org/drawingml/2006/table">
            <a:tbl>
              <a:tblPr/>
              <a:tblGrid>
                <a:gridCol w="576436"/>
                <a:gridCol w="6337126"/>
                <a:gridCol w="792163"/>
              </a:tblGrid>
              <a:tr h="0">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Reduced anxiety</a:t>
                      </a:r>
                      <a:endParaRPr kumimoji="0" lang="en-GB" sz="2000" b="0" i="0" u="none" strike="noStrike" cap="none" normalizeH="0" baseline="0" dirty="0" smtClean="0">
                        <a:ln>
                          <a:noFill/>
                        </a:ln>
                        <a:solidFill>
                          <a:schemeClr val="bg1"/>
                        </a:solidFill>
                        <a:effectLst/>
                        <a:latin typeface="Frutiger 45 Light" pitchFamily="34" charset="0"/>
                        <a:ea typeface="Calibri" pitchFamily="34"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1151017">
                <a:tc>
                  <a:txBody>
                    <a:bodyPr/>
                    <a:lstStyle/>
                    <a:p>
                      <a:pPr marL="533400" marR="0" lvl="0" indent="-53340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ＭＳ Ｐゴシック"/>
                          <a:cs typeface="Arial" pitchFamily="34" charset="0"/>
                        </a:rPr>
                        <a:t>9. </a:t>
                      </a:r>
                    </a:p>
                  </a:txBody>
                  <a:tcPr marT="45723" marB="45723"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the pre-operative assessment undertaken by the occupational therapist allows adequate time for individualised questions and discussion of expectations and anxieties.</a:t>
                      </a:r>
                    </a:p>
                    <a:p>
                      <a:pPr>
                        <a:spcBef>
                          <a:spcPts val="200"/>
                        </a:spcBef>
                        <a:spcAft>
                          <a:spcPts val="200"/>
                        </a:spcAft>
                      </a:pPr>
                      <a:r>
                        <a:rPr lang="da-DK" sz="1600" b="0" i="1" u="none" strike="noStrike" kern="1200" baseline="0" dirty="0" smtClean="0">
                          <a:solidFill>
                            <a:schemeClr val="tx1"/>
                          </a:solidFill>
                          <a:latin typeface="Arial" pitchFamily="34" charset="0"/>
                          <a:ea typeface="+mn-ea"/>
                          <a:cs typeface="Arial" pitchFamily="34" charset="0"/>
                        </a:rPr>
                        <a:t>(Fielden et al 2003 [C]; McDonald et al 2014 [A]; McDonald et al 2004 [A]; Montin et al 2007 [C])</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[New evidence 2017]</a:t>
                      </a:r>
                      <a:endParaRPr kumimoji="0" lang="fr-FR" sz="1600" b="0" i="0" u="none" strike="noStrike" cap="none" normalizeH="0" baseline="0" dirty="0" smtClean="0">
                        <a:ln>
                          <a:noFill/>
                        </a:ln>
                        <a:solidFill>
                          <a:schemeClr val="tx1"/>
                        </a:solidFill>
                        <a:effectLst/>
                        <a:latin typeface="Arial" pitchFamily="34" charset="0"/>
                        <a:ea typeface="ＭＳ Ｐゴシック"/>
                        <a:cs typeface="Arial" pitchFamily="34" charset="0"/>
                      </a:endParaRPr>
                    </a:p>
                  </a:txBody>
                  <a:tcPr marT="45723" marB="45723"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1A</a:t>
                      </a:r>
                    </a:p>
                  </a:txBody>
                  <a:tcPr marT="45723" marB="45723"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6728">
                <a:tc>
                  <a:txBody>
                    <a:bodyPr/>
                    <a:lstStyle/>
                    <a:p>
                      <a:pPr marL="533400" marR="0" lvl="0" indent="-53340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ＭＳ Ｐゴシック"/>
                          <a:cs typeface="Arial" pitchFamily="34" charset="0"/>
                        </a:rPr>
                        <a:t>10. </a:t>
                      </a:r>
                    </a:p>
                  </a:txBody>
                  <a:tcPr marT="45723" marB="45723"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suggested </a:t>
                      </a:r>
                      <a:r>
                        <a:rPr lang="en-GB" sz="1600" b="0" i="0" u="none" strike="noStrike" kern="1200" baseline="0" dirty="0" smtClean="0">
                          <a:solidFill>
                            <a:schemeClr val="tx1"/>
                          </a:solidFill>
                          <a:latin typeface="Arial" pitchFamily="34" charset="0"/>
                          <a:ea typeface="+mn-ea"/>
                          <a:cs typeface="Arial" pitchFamily="34" charset="0"/>
                        </a:rPr>
                        <a:t>that occupational therapists offer support and advice to service users who may be anxious about an accelerated discharge home.</a:t>
                      </a:r>
                    </a:p>
                    <a:p>
                      <a:pPr>
                        <a:spcBef>
                          <a:spcPts val="200"/>
                        </a:spcBef>
                        <a:spcAft>
                          <a:spcPts val="200"/>
                        </a:spcAft>
                      </a:pPr>
                      <a:r>
                        <a:rPr lang="da-DK" sz="1600" b="0" i="1" u="none" strike="noStrike" kern="1200" baseline="0" dirty="0" smtClean="0">
                          <a:solidFill>
                            <a:schemeClr val="tx1"/>
                          </a:solidFill>
                          <a:latin typeface="Arial" pitchFamily="34" charset="0"/>
                          <a:ea typeface="+mn-ea"/>
                          <a:cs typeface="Arial" pitchFamily="34" charset="0"/>
                        </a:rPr>
                        <a:t>(Heine et al 2004 [D]; Hunt et al 2009 [D]; Montin et al 2007 [C])</a:t>
                      </a:r>
                      <a:endParaRPr lang="en-GB" sz="1600" dirty="0">
                        <a:latin typeface="Arial" pitchFamily="34" charset="0"/>
                        <a:cs typeface="Arial" pitchFamily="34" charset="0"/>
                      </a:endParaRPr>
                    </a:p>
                  </a:txBody>
                  <a:tcPr marT="45723" marB="45723"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2C</a:t>
                      </a:r>
                    </a:p>
                  </a:txBody>
                  <a:tcPr marT="45723" marB="45723"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8444">
                <a:tc>
                  <a:txBody>
                    <a:bodyPr/>
                    <a:lstStyle/>
                    <a:p>
                      <a:pPr marL="533400" marR="0" lvl="0" indent="-53340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ＭＳ Ｐゴシック"/>
                          <a:cs typeface="Arial" pitchFamily="34" charset="0"/>
                        </a:rPr>
                        <a:t>11. </a:t>
                      </a:r>
                    </a:p>
                  </a:txBody>
                  <a:tcPr marT="45723" marB="45723"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pre-operative assessment and education is</a:t>
                      </a:r>
                    </a:p>
                    <a:p>
                      <a:pP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carried out in the most appropriate environment for the service user. For the majority of service users a clinic environment is appropriate, but where needs are complex, a home assessment should be an available option.</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(Crowe and Henderson 2003 [B]; Drummond et al 2012 [C]; </a:t>
                      </a:r>
                      <a:r>
                        <a:rPr lang="en-GB" sz="1600" b="0" i="1" u="none" strike="noStrike" kern="1200" baseline="0" dirty="0" err="1" smtClean="0">
                          <a:solidFill>
                            <a:schemeClr val="tx1"/>
                          </a:solidFill>
                          <a:latin typeface="Arial" pitchFamily="34" charset="0"/>
                          <a:ea typeface="+mn-ea"/>
                          <a:cs typeface="Arial" pitchFamily="34" charset="0"/>
                        </a:rPr>
                        <a:t>Orpen</a:t>
                      </a:r>
                      <a:r>
                        <a:rPr lang="en-GB" sz="1600" b="0" i="1" u="none" strike="noStrike" kern="1200" baseline="0" dirty="0" smtClean="0">
                          <a:solidFill>
                            <a:schemeClr val="tx1"/>
                          </a:solidFill>
                          <a:latin typeface="Arial" pitchFamily="34" charset="0"/>
                          <a:ea typeface="+mn-ea"/>
                          <a:cs typeface="Arial" pitchFamily="34" charset="0"/>
                        </a:rPr>
                        <a:t> and Harris 2010 [C]; </a:t>
                      </a:r>
                      <a:r>
                        <a:rPr lang="en-GB" sz="1600" b="0" i="1" u="none" strike="noStrike" kern="1200" baseline="0" dirty="0" err="1" smtClean="0">
                          <a:solidFill>
                            <a:schemeClr val="tx1"/>
                          </a:solidFill>
                          <a:latin typeface="Arial" pitchFamily="34" charset="0"/>
                          <a:ea typeface="+mn-ea"/>
                          <a:cs typeface="Arial" pitchFamily="34" charset="0"/>
                        </a:rPr>
                        <a:t>Rivard</a:t>
                      </a:r>
                      <a:r>
                        <a:rPr lang="en-GB" sz="1600" b="0" i="1" u="none" strike="noStrike" kern="1200" baseline="0" dirty="0" smtClean="0">
                          <a:solidFill>
                            <a:schemeClr val="tx1"/>
                          </a:solidFill>
                          <a:latin typeface="Arial" pitchFamily="34" charset="0"/>
                          <a:ea typeface="+mn-ea"/>
                          <a:cs typeface="Arial" pitchFamily="34" charset="0"/>
                        </a:rPr>
                        <a:t> et al 2003 [B])</a:t>
                      </a:r>
                      <a:endParaRPr lang="en-GB" sz="1600" dirty="0">
                        <a:latin typeface="Arial" pitchFamily="34" charset="0"/>
                        <a:cs typeface="Arial" pitchFamily="34" charset="0"/>
                      </a:endParaRPr>
                    </a:p>
                  </a:txBody>
                  <a:tcPr marT="45723" marB="45723"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rPr>
                        <a:t>1B</a:t>
                      </a:r>
                    </a:p>
                  </a:txBody>
                  <a:tcPr marT="45723" marB="45723"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6881" name="Rectangle 48"/>
          <p:cNvSpPr>
            <a:spLocks noChangeArrowheads="1"/>
          </p:cNvSpPr>
          <p:nvPr/>
        </p:nvSpPr>
        <p:spPr bwMode="auto">
          <a:xfrm>
            <a:off x="539552" y="260648"/>
            <a:ext cx="466659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endParaRPr lang="en-GB" altLang="en-US" sz="1000" b="1" dirty="0">
              <a:solidFill>
                <a:schemeClr val="tx2"/>
              </a:solidFill>
            </a:endParaRPr>
          </a:p>
          <a:p>
            <a:pPr eaLnBrk="1" hangingPunct="1">
              <a:spcBef>
                <a:spcPct val="0"/>
              </a:spcBef>
              <a:buFontTx/>
              <a:buNone/>
            </a:pPr>
            <a:r>
              <a:rPr lang="en-GB" altLang="en-US" sz="3600" b="1" dirty="0">
                <a:solidFill>
                  <a:schemeClr val="tx2"/>
                </a:solidFill>
              </a:rPr>
              <a:t>R</a:t>
            </a:r>
            <a:r>
              <a:rPr lang="en-GB" altLang="en-US" sz="3600" b="1" dirty="0" smtClean="0">
                <a:solidFill>
                  <a:schemeClr val="tx2"/>
                </a:solidFill>
              </a:rPr>
              <a:t>educed </a:t>
            </a:r>
            <a:r>
              <a:rPr lang="en-GB" altLang="en-US" sz="3600" b="1" dirty="0">
                <a:solidFill>
                  <a:schemeClr val="tx2"/>
                </a:solidFill>
              </a:rPr>
              <a:t>anxiety</a:t>
            </a:r>
          </a:p>
        </p:txBody>
      </p:sp>
      <p:sp>
        <p:nvSpPr>
          <p:cNvPr id="3688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4DF313CD-7346-4AE6-BA1C-6C0FE91176EB}" type="slidenum">
              <a:rPr lang="en-GB" altLang="en-US" sz="1400" smtClean="0"/>
              <a:pPr>
                <a:spcBef>
                  <a:spcPct val="0"/>
                </a:spcBef>
                <a:buFontTx/>
                <a:buNone/>
              </a:pPr>
              <a:t>11</a:t>
            </a:fld>
            <a:endParaRPr lang="en-GB" altLang="en-US" sz="1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432" name="Group 64"/>
          <p:cNvGraphicFramePr>
            <a:graphicFrameLocks noGrp="1"/>
          </p:cNvGraphicFramePr>
          <p:nvPr>
            <p:extLst>
              <p:ext uri="{D42A27DB-BD31-4B8C-83A1-F6EECF244321}">
                <p14:modId xmlns:p14="http://schemas.microsoft.com/office/powerpoint/2010/main" val="2099601785"/>
              </p:ext>
            </p:extLst>
          </p:nvPr>
        </p:nvGraphicFramePr>
        <p:xfrm>
          <a:off x="611189" y="1196753"/>
          <a:ext cx="7705227" cy="4824636"/>
        </p:xfrm>
        <a:graphic>
          <a:graphicData uri="http://schemas.openxmlformats.org/drawingml/2006/table">
            <a:tbl>
              <a:tblPr/>
              <a:tblGrid>
                <a:gridCol w="504427"/>
                <a:gridCol w="6474653"/>
                <a:gridCol w="726147"/>
              </a:tblGrid>
              <a:tr h="545602">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itchFamily="34" charset="0"/>
                          <a:ea typeface="ＭＳ Ｐゴシック"/>
                          <a:cs typeface="Arial" pitchFamily="34" charset="0"/>
                        </a:rPr>
                        <a:t>Reduced anxiety (contd.)</a:t>
                      </a:r>
                      <a:endParaRPr kumimoji="0" lang="en-GB" sz="2000" b="1" i="0" u="none" strike="noStrike" cap="none" normalizeH="0" baseline="0" dirty="0" smtClean="0">
                        <a:ln>
                          <a:noFill/>
                        </a:ln>
                        <a:solidFill>
                          <a:schemeClr val="bg1"/>
                        </a:solidFill>
                        <a:effectLst/>
                        <a:latin typeface="Frutiger 45 Light" pitchFamily="34" charset="0"/>
                        <a:ea typeface="ＭＳ Ｐゴシック"/>
                        <a:cs typeface="ＭＳ Ｐゴシック"/>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1010566">
                <a:tc>
                  <a:txBody>
                    <a:bodyPr/>
                    <a:lstStyle/>
                    <a:p>
                      <a:r>
                        <a:rPr lang="en-GB" sz="1600" dirty="0" smtClean="0">
                          <a:latin typeface="Arial" pitchFamily="34" charset="0"/>
                          <a:cs typeface="Arial" pitchFamily="34" charset="0"/>
                        </a:rPr>
                        <a:t>12.</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suggested </a:t>
                      </a:r>
                      <a:r>
                        <a:rPr lang="en-GB" sz="1600" b="0" i="0" u="none" strike="noStrike" kern="1200" baseline="0" dirty="0" smtClean="0">
                          <a:solidFill>
                            <a:schemeClr val="tx1"/>
                          </a:solidFill>
                          <a:latin typeface="Arial" pitchFamily="34" charset="0"/>
                          <a:ea typeface="+mn-ea"/>
                          <a:cs typeface="Arial" pitchFamily="34" charset="0"/>
                        </a:rPr>
                        <a:t>that provision of equipment pre-operatively may facilitate familiarity and confidence in use.</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a:t>
                      </a:r>
                      <a:r>
                        <a:rPr lang="en-GB" sz="1600" b="0" i="1" u="none" strike="noStrike" kern="1200" baseline="0" dirty="0" err="1" smtClean="0">
                          <a:solidFill>
                            <a:schemeClr val="tx1"/>
                          </a:solidFill>
                          <a:latin typeface="Arial" pitchFamily="34" charset="0"/>
                          <a:ea typeface="+mn-ea"/>
                          <a:cs typeface="Arial" pitchFamily="34" charset="0"/>
                        </a:rPr>
                        <a:t>Fielden</a:t>
                      </a:r>
                      <a:r>
                        <a:rPr lang="en-GB" sz="1600" b="0" i="1" u="none" strike="noStrike" kern="1200" baseline="0" dirty="0" smtClean="0">
                          <a:solidFill>
                            <a:schemeClr val="tx1"/>
                          </a:solidFill>
                          <a:latin typeface="Arial" pitchFamily="34" charset="0"/>
                          <a:ea typeface="+mn-ea"/>
                          <a:cs typeface="Arial" pitchFamily="34" charset="0"/>
                        </a:rPr>
                        <a:t> et al 2003 [C]; </a:t>
                      </a:r>
                      <a:r>
                        <a:rPr lang="en-GB" sz="1600" b="0" i="1" u="none" strike="noStrike" kern="1200" baseline="0" dirty="0" err="1" smtClean="0">
                          <a:solidFill>
                            <a:schemeClr val="tx1"/>
                          </a:solidFill>
                          <a:latin typeface="Arial" pitchFamily="34" charset="0"/>
                          <a:ea typeface="+mn-ea"/>
                          <a:cs typeface="Arial" pitchFamily="34" charset="0"/>
                        </a:rPr>
                        <a:t>Orpen</a:t>
                      </a:r>
                      <a:r>
                        <a:rPr lang="en-GB" sz="1600" b="0" i="1" u="none" strike="noStrike" kern="1200" baseline="0" dirty="0" smtClean="0">
                          <a:solidFill>
                            <a:schemeClr val="tx1"/>
                          </a:solidFill>
                          <a:latin typeface="Arial" pitchFamily="34" charset="0"/>
                          <a:ea typeface="+mn-ea"/>
                          <a:cs typeface="Arial" pitchFamily="34" charset="0"/>
                        </a:rPr>
                        <a:t> and Harris 2010 [C])</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rPr>
                        <a:t>2C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8960">
                <a:tc>
                  <a:txBody>
                    <a:bodyPr/>
                    <a:lstStyle/>
                    <a:p>
                      <a:r>
                        <a:rPr lang="en-GB" sz="1600" dirty="0" smtClean="0">
                          <a:latin typeface="Arial" pitchFamily="34" charset="0"/>
                          <a:cs typeface="Arial" pitchFamily="34" charset="0"/>
                        </a:rPr>
                        <a:t>13.</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suggested </a:t>
                      </a:r>
                      <a:r>
                        <a:rPr lang="en-GB" sz="1600" b="0" i="0" u="none" strike="noStrike" kern="1200" baseline="0" dirty="0" smtClean="0">
                          <a:solidFill>
                            <a:schemeClr val="tx1"/>
                          </a:solidFill>
                          <a:latin typeface="Arial" pitchFamily="34" charset="0"/>
                          <a:ea typeface="+mn-ea"/>
                          <a:cs typeface="Arial" pitchFamily="34" charset="0"/>
                        </a:rPr>
                        <a:t>that service users may value being treated by the same occupational therapist throughout the process, from pre-operative assessment/education to post-operative rehabilitation wherever possible.</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(Spalding 2003 [C])</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rPr>
                        <a:t>2C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89508">
                <a:tc>
                  <a:txBody>
                    <a:bodyPr/>
                    <a:lstStyle/>
                    <a:p>
                      <a:r>
                        <a:rPr lang="en-GB" sz="1600" dirty="0" smtClean="0">
                          <a:latin typeface="Arial" pitchFamily="34" charset="0"/>
                          <a:cs typeface="Arial" pitchFamily="34" charset="0"/>
                        </a:rPr>
                        <a:t>14.</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suggested </a:t>
                      </a:r>
                      <a:r>
                        <a:rPr lang="en-GB" sz="1600" b="0" i="0" u="none" strike="noStrike" kern="1200" baseline="0" dirty="0" smtClean="0">
                          <a:solidFill>
                            <a:schemeClr val="tx1"/>
                          </a:solidFill>
                          <a:latin typeface="Arial" pitchFamily="34" charset="0"/>
                          <a:ea typeface="+mn-ea"/>
                          <a:cs typeface="Arial" pitchFamily="34" charset="0"/>
                        </a:rPr>
                        <a:t>that occupational therapists should contribute to</a:t>
                      </a:r>
                    </a:p>
                    <a:p>
                      <a:pP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standardised pre-operative education interventions, providing</a:t>
                      </a:r>
                    </a:p>
                    <a:p>
                      <a:pP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information, advice and demonstrations where relevant (e.g. of joint</a:t>
                      </a:r>
                    </a:p>
                    <a:p>
                      <a:pP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protection principles, equipment).</a:t>
                      </a:r>
                    </a:p>
                    <a:p>
                      <a:pPr>
                        <a:spcBef>
                          <a:spcPts val="200"/>
                        </a:spcBef>
                        <a:spcAft>
                          <a:spcPts val="200"/>
                        </a:spcAft>
                      </a:pPr>
                      <a:r>
                        <a:rPr lang="da-DK" sz="1600" b="0" i="1" u="none" strike="noStrike" kern="1200" baseline="0" dirty="0" smtClean="0">
                          <a:solidFill>
                            <a:schemeClr val="tx1"/>
                          </a:solidFill>
                          <a:latin typeface="Arial" pitchFamily="34" charset="0"/>
                          <a:ea typeface="+mn-ea"/>
                          <a:cs typeface="Arial" pitchFamily="34" charset="0"/>
                        </a:rPr>
                        <a:t>(Coudeyre et al 2007 [B]; Johansson et al 2007 [B]; Spalding 2003 [C]; Spalding 2004 [C]; Soever et al 2010 [C])</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rPr>
                        <a:t>2B</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790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E86A0963-A76C-4C59-BCF6-8E0D23EA3184}" type="slidenum">
              <a:rPr lang="en-GB" altLang="en-US" sz="1400" smtClean="0"/>
              <a:pPr>
                <a:spcBef>
                  <a:spcPct val="0"/>
                </a:spcBef>
                <a:buFontTx/>
                <a:buNone/>
              </a:pPr>
              <a:t>12</a:t>
            </a:fld>
            <a:endParaRPr lang="en-GB" altLang="en-US" sz="1400" smtClean="0"/>
          </a:p>
        </p:txBody>
      </p:sp>
      <p:sp>
        <p:nvSpPr>
          <p:cNvPr id="37907" name="Rectangle 48"/>
          <p:cNvSpPr>
            <a:spLocks noChangeArrowheads="1"/>
          </p:cNvSpPr>
          <p:nvPr/>
        </p:nvSpPr>
        <p:spPr bwMode="auto">
          <a:xfrm>
            <a:off x="611188" y="549275"/>
            <a:ext cx="554513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endParaRPr lang="en-GB" altLang="en-US" sz="1000" b="1" dirty="0">
              <a:solidFill>
                <a:schemeClr val="tx2"/>
              </a:solidFill>
            </a:endParaRPr>
          </a:p>
          <a:p>
            <a:pPr eaLnBrk="1" hangingPunct="1">
              <a:spcBef>
                <a:spcPct val="0"/>
              </a:spcBef>
              <a:buFontTx/>
              <a:buNone/>
            </a:pPr>
            <a:endParaRPr lang="en-GB" altLang="en-US" sz="2000" b="1"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423" name="Group 31"/>
          <p:cNvGraphicFramePr>
            <a:graphicFrameLocks noGrp="1"/>
          </p:cNvGraphicFramePr>
          <p:nvPr>
            <p:extLst>
              <p:ext uri="{D42A27DB-BD31-4B8C-83A1-F6EECF244321}">
                <p14:modId xmlns:p14="http://schemas.microsoft.com/office/powerpoint/2010/main" val="2483271706"/>
              </p:ext>
            </p:extLst>
          </p:nvPr>
        </p:nvGraphicFramePr>
        <p:xfrm>
          <a:off x="611560" y="1722235"/>
          <a:ext cx="7776864" cy="4164027"/>
        </p:xfrm>
        <a:graphic>
          <a:graphicData uri="http://schemas.openxmlformats.org/drawingml/2006/table">
            <a:tbl>
              <a:tblPr/>
              <a:tblGrid>
                <a:gridCol w="581382"/>
                <a:gridCol w="6396006"/>
                <a:gridCol w="799476"/>
              </a:tblGrid>
              <a:tr h="557227">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Resumption of meaningful occupation</a:t>
                      </a:r>
                      <a:endParaRPr kumimoji="0" lang="en-GB" sz="2000" b="0" i="0" u="none" strike="noStrike" cap="none" normalizeH="0" baseline="0" dirty="0" smtClean="0">
                        <a:ln>
                          <a:noFill/>
                        </a:ln>
                        <a:solidFill>
                          <a:schemeClr val="bg1"/>
                        </a:solidFill>
                        <a:effectLst/>
                        <a:latin typeface="Frutiger 45 Light"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1648866">
                <a:tc>
                  <a:txBody>
                    <a:bodyPr/>
                    <a:lstStyle/>
                    <a:p>
                      <a:r>
                        <a:rPr lang="en-GB" sz="1600" dirty="0" smtClean="0">
                          <a:latin typeface="Arial" pitchFamily="34" charset="0"/>
                          <a:cs typeface="Arial" pitchFamily="34" charset="0"/>
                        </a:rPr>
                        <a:t>15. </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work roles are discussed at the earliest</a:t>
                      </a:r>
                    </a:p>
                    <a:p>
                      <a:pP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opportunity as part of a comprehensive assessment.</a:t>
                      </a:r>
                    </a:p>
                    <a:p>
                      <a:pPr>
                        <a:spcBef>
                          <a:spcPts val="200"/>
                        </a:spcBef>
                        <a:spcAft>
                          <a:spcPts val="200"/>
                        </a:spcAft>
                      </a:pPr>
                      <a:r>
                        <a:rPr lang="da-DK" sz="1600" b="0" i="1" u="none" strike="noStrike" kern="1200" baseline="0" dirty="0" smtClean="0">
                          <a:solidFill>
                            <a:schemeClr val="tx1"/>
                          </a:solidFill>
                          <a:latin typeface="Arial" pitchFamily="34" charset="0"/>
                          <a:ea typeface="+mn-ea"/>
                          <a:cs typeface="Arial" pitchFamily="34" charset="0"/>
                        </a:rPr>
                        <a:t>(Bohm 2010 [C]; Cowie et al 2013 [C]; Malviya et al 2014 [A]; Mobasheri et al 2006 [D]; Nunley et al 2011 [C]; Sankar et al 2013 [C])</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[New evidence 2017]</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35345">
                <a:tc>
                  <a:txBody>
                    <a:bodyPr/>
                    <a:lstStyle/>
                    <a:p>
                      <a:r>
                        <a:rPr lang="en-GB" sz="1600" dirty="0" smtClean="0">
                          <a:latin typeface="Arial" pitchFamily="34" charset="0"/>
                          <a:cs typeface="Arial" pitchFamily="34" charset="0"/>
                        </a:rPr>
                        <a:t>16. </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suggested </a:t>
                      </a:r>
                      <a:r>
                        <a:rPr lang="en-GB" sz="1600" b="0" i="0" u="none" strike="noStrike" kern="1200" baseline="0" dirty="0" smtClean="0">
                          <a:solidFill>
                            <a:schemeClr val="tx1"/>
                          </a:solidFill>
                          <a:latin typeface="Arial" pitchFamily="34" charset="0"/>
                          <a:ea typeface="+mn-ea"/>
                          <a:cs typeface="Arial" pitchFamily="34" charset="0"/>
                        </a:rPr>
                        <a:t>that for service users who are working, advice is provided relating to maintaining their work role pre-operatively, post-operative expectations and relevant information for employers.</a:t>
                      </a:r>
                    </a:p>
                    <a:p>
                      <a:pPr>
                        <a:spcBef>
                          <a:spcPts val="200"/>
                        </a:spcBef>
                        <a:spcAft>
                          <a:spcPts val="200"/>
                        </a:spcAft>
                      </a:pPr>
                      <a:r>
                        <a:rPr lang="da-DK" sz="1600" b="0" i="1" u="none" strike="noStrike" kern="1200" baseline="0" dirty="0" smtClean="0">
                          <a:solidFill>
                            <a:schemeClr val="tx1"/>
                          </a:solidFill>
                          <a:latin typeface="Arial" pitchFamily="34" charset="0"/>
                          <a:ea typeface="+mn-ea"/>
                          <a:cs typeface="Arial" pitchFamily="34" charset="0"/>
                        </a:rPr>
                        <a:t>(Bohm 2010 [C]; Cowie et al 2013 [C]; Malviya et al 2014 [A]; Mobasheri et al 2006 [D]; Nunley et al 2011 [C]; Parsons et al 2009 [D]; Sankar et al 2013 [C])</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[New evidence 2017]</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8929" name="Rectangle 17"/>
          <p:cNvSpPr>
            <a:spLocks noChangeArrowheads="1"/>
          </p:cNvSpPr>
          <p:nvPr/>
        </p:nvSpPr>
        <p:spPr bwMode="auto">
          <a:xfrm>
            <a:off x="539552" y="476672"/>
            <a:ext cx="639801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3600" b="1" dirty="0">
                <a:solidFill>
                  <a:schemeClr val="tx2"/>
                </a:solidFill>
              </a:rPr>
              <a:t>Resumption </a:t>
            </a:r>
            <a:r>
              <a:rPr lang="en-GB" altLang="en-US" sz="3600" b="1" dirty="0" smtClean="0">
                <a:solidFill>
                  <a:schemeClr val="tx2"/>
                </a:solidFill>
              </a:rPr>
              <a:t>of meaningful occupation</a:t>
            </a:r>
            <a:endParaRPr lang="en-GB" altLang="en-US" sz="3600" b="1" dirty="0">
              <a:solidFill>
                <a:schemeClr val="tx2"/>
              </a:solidFill>
            </a:endParaRPr>
          </a:p>
        </p:txBody>
      </p:sp>
      <p:sp>
        <p:nvSpPr>
          <p:cNvPr id="3893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C2407633-0531-46F3-AE37-82D259EA45DA}" type="slidenum">
              <a:rPr lang="en-GB" altLang="en-US" sz="1400" smtClean="0"/>
              <a:pPr>
                <a:spcBef>
                  <a:spcPct val="0"/>
                </a:spcBef>
                <a:buFontTx/>
                <a:buNone/>
              </a:pPr>
              <a:t>13</a:t>
            </a:fld>
            <a:endParaRPr lang="en-GB" altLang="en-US" sz="1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70" name="Group 54"/>
          <p:cNvGraphicFramePr>
            <a:graphicFrameLocks noGrp="1"/>
          </p:cNvGraphicFramePr>
          <p:nvPr>
            <p:extLst>
              <p:ext uri="{D42A27DB-BD31-4B8C-83A1-F6EECF244321}">
                <p14:modId xmlns:p14="http://schemas.microsoft.com/office/powerpoint/2010/main" val="552936854"/>
              </p:ext>
            </p:extLst>
          </p:nvPr>
        </p:nvGraphicFramePr>
        <p:xfrm>
          <a:off x="684213" y="1341438"/>
          <a:ext cx="7921626" cy="3380105"/>
        </p:xfrm>
        <a:graphic>
          <a:graphicData uri="http://schemas.openxmlformats.org/drawingml/2006/table">
            <a:tbl>
              <a:tblPr/>
              <a:tblGrid>
                <a:gridCol w="575419"/>
                <a:gridCol w="6768357"/>
                <a:gridCol w="577850"/>
              </a:tblGrid>
              <a:tr h="504825">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anose="020B0604020202020204" pitchFamily="34" charset="0"/>
                          <a:ea typeface="Calibri" pitchFamily="34" charset="0"/>
                          <a:cs typeface="Arial" panose="020B0604020202020204" pitchFamily="34" charset="0"/>
                        </a:rPr>
                        <a:t>Resumption of meaningful occupation (contd.)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935038">
                <a:tc>
                  <a:txBody>
                    <a:bodyPr/>
                    <a:lstStyle/>
                    <a:p>
                      <a:pPr marL="533400" marR="0" lvl="0" indent="-53340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ＭＳ Ｐゴシック"/>
                          <a:cs typeface="Arial" pitchFamily="34" charset="0"/>
                        </a:rPr>
                        <a:t>17.</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occupational therapists provide advice to facilitate service users to establish previous and new roles and relationships, and shift their focus from disability to ability.</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(Grant et al 2009 [C]; McHugh and </a:t>
                      </a:r>
                      <a:r>
                        <a:rPr lang="en-GB" sz="1600" b="0" i="1" u="none" strike="noStrike" kern="1200" baseline="0" dirty="0" err="1" smtClean="0">
                          <a:solidFill>
                            <a:schemeClr val="tx1"/>
                          </a:solidFill>
                          <a:latin typeface="Arial" pitchFamily="34" charset="0"/>
                          <a:ea typeface="+mn-ea"/>
                          <a:cs typeface="Arial" pitchFamily="34" charset="0"/>
                        </a:rPr>
                        <a:t>Luker</a:t>
                      </a:r>
                      <a:r>
                        <a:rPr lang="en-GB" sz="1600" b="0" i="1" u="none" strike="noStrike" kern="1200" baseline="0" dirty="0" smtClean="0">
                          <a:solidFill>
                            <a:schemeClr val="tx1"/>
                          </a:solidFill>
                          <a:latin typeface="Arial" pitchFamily="34" charset="0"/>
                          <a:ea typeface="+mn-ea"/>
                          <a:cs typeface="Arial" pitchFamily="34" charset="0"/>
                        </a:rPr>
                        <a:t> 2012 [C])</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[New evidence 2017]</a:t>
                      </a:r>
                      <a:endParaRPr kumimoji="0" lang="fr-FR" sz="1600" b="0" i="0" u="none" strike="noStrike" cap="none" normalizeH="0" baseline="0" dirty="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8425">
                <a:tc>
                  <a:txBody>
                    <a:bodyPr/>
                    <a:lstStyle/>
                    <a:p>
                      <a:r>
                        <a:rPr lang="en-GB" sz="1600" dirty="0" smtClean="0">
                          <a:latin typeface="Arial" pitchFamily="34" charset="0"/>
                          <a:cs typeface="Arial" pitchFamily="34" charset="0"/>
                        </a:rPr>
                        <a:t>18.</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occupational therapists encourage early</a:t>
                      </a:r>
                    </a:p>
                    <a:p>
                      <a:pP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discussion and goal setting for community reintegration.</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(de Groot et al 2008 [D]; Gillen et al 2007 [C]; Heiberg et al 2013 [D]; McHugh </a:t>
                      </a:r>
                      <a:r>
                        <a:rPr lang="da-DK" sz="1600" b="0" i="1" u="none" strike="noStrike" kern="1200" baseline="0" dirty="0" smtClean="0">
                          <a:solidFill>
                            <a:schemeClr val="tx1"/>
                          </a:solidFill>
                          <a:latin typeface="Arial" pitchFamily="34" charset="0"/>
                          <a:ea typeface="+mn-ea"/>
                          <a:cs typeface="Arial" pitchFamily="34" charset="0"/>
                        </a:rPr>
                        <a:t>and Luker 2012 [C]; Smith et al 2015 [B])</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[Statement amended, new evidence 2017]</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995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0A10E382-6130-49E2-ADD5-D6F3B45C94D5}" type="slidenum">
              <a:rPr lang="en-GB" altLang="en-US" sz="1400" smtClean="0"/>
              <a:pPr>
                <a:spcBef>
                  <a:spcPct val="0"/>
                </a:spcBef>
                <a:buFontTx/>
                <a:buNone/>
              </a:pPr>
              <a:t>14</a:t>
            </a:fld>
            <a:endParaRPr lang="en-GB" altLang="en-US"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85" name="Group 45"/>
          <p:cNvGraphicFramePr>
            <a:graphicFrameLocks noGrp="1"/>
          </p:cNvGraphicFramePr>
          <p:nvPr>
            <p:extLst>
              <p:ext uri="{D42A27DB-BD31-4B8C-83A1-F6EECF244321}">
                <p14:modId xmlns:p14="http://schemas.microsoft.com/office/powerpoint/2010/main" val="133941473"/>
              </p:ext>
            </p:extLst>
          </p:nvPr>
        </p:nvGraphicFramePr>
        <p:xfrm>
          <a:off x="611560" y="1340767"/>
          <a:ext cx="7848600" cy="4294958"/>
        </p:xfrm>
        <a:graphic>
          <a:graphicData uri="http://schemas.openxmlformats.org/drawingml/2006/table">
            <a:tbl>
              <a:tblPr/>
              <a:tblGrid>
                <a:gridCol w="503858"/>
                <a:gridCol w="6552580"/>
                <a:gridCol w="792162"/>
              </a:tblGrid>
              <a:tr h="504057">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anose="020B0604020202020204" pitchFamily="34" charset="0"/>
                          <a:ea typeface="Calibri" pitchFamily="34" charset="0"/>
                          <a:cs typeface="Arial" panose="020B0604020202020204" pitchFamily="34" charset="0"/>
                        </a:rPr>
                        <a:t>Resumption of meaningful occupation (contd.)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2033302">
                <a:tc>
                  <a:txBody>
                    <a:bodyPr/>
                    <a:lstStyle/>
                    <a:p>
                      <a:r>
                        <a:rPr lang="en-GB" sz="1600" dirty="0" smtClean="0">
                          <a:latin typeface="Arial" pitchFamily="34" charset="0"/>
                          <a:cs typeface="Arial" pitchFamily="34" charset="0"/>
                        </a:rPr>
                        <a:t>19.</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GB" sz="1600" b="1" i="1" u="none" strike="noStrike" kern="1200" baseline="0" dirty="0" smtClean="0">
                          <a:solidFill>
                            <a:schemeClr val="tx1"/>
                          </a:solidFill>
                          <a:latin typeface="Arial" pitchFamily="34" charset="0"/>
                          <a:ea typeface="+mn-ea"/>
                          <a:cs typeface="Arial" pitchFamily="34" charset="0"/>
                        </a:rPr>
                        <a:t>It is suggested </a:t>
                      </a:r>
                      <a:r>
                        <a:rPr lang="en-GB" sz="1600" b="0" i="0" u="none" strike="noStrike" kern="1200" baseline="0" dirty="0" smtClean="0">
                          <a:solidFill>
                            <a:schemeClr val="tx1"/>
                          </a:solidFill>
                          <a:latin typeface="Arial" pitchFamily="34" charset="0"/>
                          <a:ea typeface="+mn-ea"/>
                          <a:cs typeface="Arial" pitchFamily="34" charset="0"/>
                        </a:rPr>
                        <a:t>that the return to physical and sporting activities is</a:t>
                      </a:r>
                    </a:p>
                    <a:p>
                      <a:r>
                        <a:rPr lang="en-GB" sz="1600" b="0" i="0" u="none" strike="noStrike" kern="1200" baseline="0" dirty="0" smtClean="0">
                          <a:solidFill>
                            <a:schemeClr val="tx1"/>
                          </a:solidFill>
                          <a:latin typeface="Arial" pitchFamily="34" charset="0"/>
                          <a:ea typeface="+mn-ea"/>
                          <a:cs typeface="Arial" pitchFamily="34" charset="0"/>
                        </a:rPr>
                        <a:t>considered within an occupational therapy assessment and interventions.</a:t>
                      </a:r>
                    </a:p>
                    <a:p>
                      <a:r>
                        <a:rPr lang="en-GB" sz="1600" b="0" i="1" u="none" strike="noStrike" kern="1200" baseline="0" dirty="0" smtClean="0">
                          <a:solidFill>
                            <a:schemeClr val="tx1"/>
                          </a:solidFill>
                          <a:latin typeface="Arial" pitchFamily="34" charset="0"/>
                          <a:ea typeface="+mn-ea"/>
                          <a:cs typeface="Arial" pitchFamily="34" charset="0"/>
                        </a:rPr>
                        <a:t>Abe et al 2014 [C]; </a:t>
                      </a:r>
                      <a:r>
                        <a:rPr lang="en-GB" sz="1600" b="0" i="1" u="none" strike="noStrike" kern="1200" baseline="0" dirty="0" err="1" smtClean="0">
                          <a:solidFill>
                            <a:schemeClr val="tx1"/>
                          </a:solidFill>
                          <a:latin typeface="Arial" pitchFamily="34" charset="0"/>
                          <a:ea typeface="+mn-ea"/>
                          <a:cs typeface="Arial" pitchFamily="34" charset="0"/>
                        </a:rPr>
                        <a:t>Cowie</a:t>
                      </a:r>
                      <a:r>
                        <a:rPr lang="en-GB" sz="1600" b="0" i="1" u="none" strike="noStrike" kern="1200" baseline="0" dirty="0" smtClean="0">
                          <a:solidFill>
                            <a:schemeClr val="tx1"/>
                          </a:solidFill>
                          <a:latin typeface="Arial" pitchFamily="34" charset="0"/>
                          <a:ea typeface="+mn-ea"/>
                          <a:cs typeface="Arial" pitchFamily="34" charset="0"/>
                        </a:rPr>
                        <a:t> et al 2013 [C]; Harding et al 2014 [C]; </a:t>
                      </a:r>
                      <a:r>
                        <a:rPr lang="en-GB" sz="1600" b="0" i="1" u="none" strike="noStrike" kern="1200" baseline="0" dirty="0" err="1" smtClean="0">
                          <a:solidFill>
                            <a:schemeClr val="tx1"/>
                          </a:solidFill>
                          <a:latin typeface="Arial" pitchFamily="34" charset="0"/>
                          <a:ea typeface="+mn-ea"/>
                          <a:cs typeface="Arial" pitchFamily="34" charset="0"/>
                        </a:rPr>
                        <a:t>Ollivier</a:t>
                      </a:r>
                      <a:r>
                        <a:rPr lang="en-GB" sz="1600" b="0" i="1" u="none" strike="noStrike" kern="1200" baseline="0" dirty="0" smtClean="0">
                          <a:solidFill>
                            <a:schemeClr val="tx1"/>
                          </a:solidFill>
                          <a:latin typeface="Arial" pitchFamily="34" charset="0"/>
                          <a:ea typeface="+mn-ea"/>
                          <a:cs typeface="Arial" pitchFamily="34" charset="0"/>
                        </a:rPr>
                        <a:t> et al </a:t>
                      </a:r>
                      <a:r>
                        <a:rPr lang="nl-NL" sz="1600" b="0" i="1" u="none" strike="noStrike" kern="1200" baseline="0" dirty="0" smtClean="0">
                          <a:solidFill>
                            <a:schemeClr val="tx1"/>
                          </a:solidFill>
                          <a:latin typeface="Arial" pitchFamily="34" charset="0"/>
                          <a:ea typeface="+mn-ea"/>
                          <a:cs typeface="Arial" pitchFamily="34" charset="0"/>
                        </a:rPr>
                        <a:t>2014 [C]; Vissers et al 2013 [C]; Wagenmakers et al 2011 [C]; Williams et al </a:t>
                      </a:r>
                      <a:r>
                        <a:rPr lang="en-GB" sz="1600" b="0" i="1" u="none" strike="noStrike" kern="1200" baseline="0" dirty="0" smtClean="0">
                          <a:solidFill>
                            <a:schemeClr val="tx1"/>
                          </a:solidFill>
                          <a:latin typeface="Arial" pitchFamily="34" charset="0"/>
                          <a:ea typeface="+mn-ea"/>
                          <a:cs typeface="Arial" pitchFamily="34" charset="0"/>
                        </a:rPr>
                        <a:t>2012 [C]; Wilson and </a:t>
                      </a:r>
                      <a:r>
                        <a:rPr lang="en-GB" sz="1600" b="0" i="1" u="none" strike="noStrike" kern="1200" baseline="0" dirty="0" err="1" smtClean="0">
                          <a:solidFill>
                            <a:schemeClr val="tx1"/>
                          </a:solidFill>
                          <a:latin typeface="Arial" pitchFamily="34" charset="0"/>
                          <a:ea typeface="+mn-ea"/>
                          <a:cs typeface="Arial" pitchFamily="34" charset="0"/>
                        </a:rPr>
                        <a:t>Villar</a:t>
                      </a:r>
                      <a:r>
                        <a:rPr lang="en-GB" sz="1600" b="0" i="1" u="none" strike="noStrike" kern="1200" baseline="0" dirty="0" smtClean="0">
                          <a:solidFill>
                            <a:schemeClr val="tx1"/>
                          </a:solidFill>
                          <a:latin typeface="Arial" pitchFamily="34" charset="0"/>
                          <a:ea typeface="+mn-ea"/>
                          <a:cs typeface="Arial" pitchFamily="34" charset="0"/>
                        </a:rPr>
                        <a:t> 2011 [D]</a:t>
                      </a:r>
                    </a:p>
                    <a:p>
                      <a:pPr algn="r"/>
                      <a:r>
                        <a:rPr lang="en-GB" sz="1600" b="0" i="0" u="none" strike="noStrike" kern="1200" baseline="0" dirty="0" smtClean="0">
                          <a:solidFill>
                            <a:schemeClr val="tx1"/>
                          </a:solidFill>
                          <a:latin typeface="Arial" pitchFamily="34" charset="0"/>
                          <a:ea typeface="+mn-ea"/>
                          <a:cs typeface="Arial" pitchFamily="34" charset="0"/>
                        </a:rPr>
                        <a:t>[New statement and evidence 2017]</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2C</a:t>
                      </a:r>
                      <a:endParaRPr kumimoji="0" lang="en-GB" sz="1600" b="0" i="0" u="none" strike="noStrike" cap="none" normalizeH="0" baseline="0" dirty="0" smtClean="0">
                        <a:ln>
                          <a:noFill/>
                        </a:ln>
                        <a:solidFill>
                          <a:schemeClr val="tx1"/>
                        </a:solidFill>
                        <a:effectLst/>
                        <a:latin typeface="Frutiger 45 Light" pitchFamily="34" charset="0"/>
                        <a:ea typeface="Calibri" pitchFamily="34" charset="0"/>
                        <a:cs typeface="Arial"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57599">
                <a:tc>
                  <a:txBody>
                    <a:bodyPr/>
                    <a:lstStyle/>
                    <a:p>
                      <a:r>
                        <a:rPr lang="en-GB" sz="1600" dirty="0" smtClean="0">
                          <a:latin typeface="Arial" pitchFamily="34" charset="0"/>
                          <a:cs typeface="Arial" pitchFamily="34" charset="0"/>
                        </a:rPr>
                        <a:t>20.</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GB" sz="1600" b="1" i="1" u="none" strike="noStrike" kern="1200" baseline="0" dirty="0" smtClean="0">
                          <a:solidFill>
                            <a:schemeClr val="tx1"/>
                          </a:solidFill>
                          <a:latin typeface="Arial" pitchFamily="34" charset="0"/>
                          <a:ea typeface="+mn-ea"/>
                          <a:cs typeface="Arial" pitchFamily="34" charset="0"/>
                        </a:rPr>
                        <a:t>It is suggested </a:t>
                      </a:r>
                      <a:r>
                        <a:rPr lang="en-GB" sz="1600" b="0" i="0" u="none" strike="noStrike" kern="1200" baseline="0" dirty="0" smtClean="0">
                          <a:solidFill>
                            <a:schemeClr val="tx1"/>
                          </a:solidFill>
                          <a:latin typeface="Arial" pitchFamily="34" charset="0"/>
                          <a:ea typeface="+mn-ea"/>
                          <a:cs typeface="Arial" pitchFamily="34" charset="0"/>
                        </a:rPr>
                        <a:t>that where specific needs are identified, the occupational therapist refers the service user on to community rehabilitation, </a:t>
                      </a:r>
                      <a:r>
                        <a:rPr lang="en-GB" sz="1600" b="0" i="0" u="none" strike="noStrike" kern="1200" baseline="0" dirty="0" err="1" smtClean="0">
                          <a:solidFill>
                            <a:schemeClr val="tx1"/>
                          </a:solidFill>
                          <a:latin typeface="Arial" pitchFamily="34" charset="0"/>
                          <a:ea typeface="+mn-ea"/>
                          <a:cs typeface="Arial" pitchFamily="34" charset="0"/>
                        </a:rPr>
                        <a:t>reablement</a:t>
                      </a:r>
                      <a:r>
                        <a:rPr lang="en-GB" sz="1600" b="0" i="0" u="none" strike="noStrike" kern="1200" baseline="0" dirty="0" smtClean="0">
                          <a:solidFill>
                            <a:schemeClr val="tx1"/>
                          </a:solidFill>
                          <a:latin typeface="Arial" pitchFamily="34" charset="0"/>
                          <a:ea typeface="+mn-ea"/>
                          <a:cs typeface="Arial" pitchFamily="34" charset="0"/>
                        </a:rPr>
                        <a:t> or intermediate care services to enhance community reintegration.</a:t>
                      </a:r>
                    </a:p>
                    <a:p>
                      <a:r>
                        <a:rPr lang="en-GB" sz="1600" b="0" i="1" u="none" strike="noStrike" kern="1200" baseline="0" dirty="0" smtClean="0">
                          <a:solidFill>
                            <a:schemeClr val="tx1"/>
                          </a:solidFill>
                          <a:latin typeface="Arial" pitchFamily="34" charset="0"/>
                          <a:ea typeface="+mn-ea"/>
                          <a:cs typeface="Arial" pitchFamily="34" charset="0"/>
                        </a:rPr>
                        <a:t>(de Groot et al 2008 [D]; Gillen et al 2007 [C])</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2C</a:t>
                      </a:r>
                      <a:endParaRPr kumimoji="0" lang="en-GB" sz="1600" b="0" i="0" u="none" strike="noStrike" cap="none" normalizeH="0" baseline="0" dirty="0" smtClean="0">
                        <a:ln>
                          <a:noFill/>
                        </a:ln>
                        <a:solidFill>
                          <a:schemeClr val="tx1"/>
                        </a:solidFill>
                        <a:effectLst/>
                        <a:latin typeface="Frutiger 45 Light" pitchFamily="34" charset="0"/>
                        <a:ea typeface="Calibri" pitchFamily="34" charset="0"/>
                        <a:cs typeface="Arial"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09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7B8CA379-9E48-4108-8D29-69DF805366D3}" type="slidenum">
              <a:rPr lang="en-GB" altLang="en-US" sz="1400" smtClean="0"/>
              <a:pPr>
                <a:spcBef>
                  <a:spcPct val="0"/>
                </a:spcBef>
                <a:buFontTx/>
                <a:buNone/>
              </a:pPr>
              <a:t>15</a:t>
            </a:fld>
            <a:endParaRPr lang="en-GB" altLang="en-US" sz="1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82" name="Group 18"/>
          <p:cNvGraphicFramePr>
            <a:graphicFrameLocks noGrp="1"/>
          </p:cNvGraphicFramePr>
          <p:nvPr>
            <p:extLst>
              <p:ext uri="{D42A27DB-BD31-4B8C-83A1-F6EECF244321}">
                <p14:modId xmlns:p14="http://schemas.microsoft.com/office/powerpoint/2010/main" val="1436618422"/>
              </p:ext>
            </p:extLst>
          </p:nvPr>
        </p:nvGraphicFramePr>
        <p:xfrm>
          <a:off x="542470" y="1196752"/>
          <a:ext cx="7790285" cy="4878471"/>
        </p:xfrm>
        <a:graphic>
          <a:graphicData uri="http://schemas.openxmlformats.org/drawingml/2006/table">
            <a:tbl>
              <a:tblPr/>
              <a:tblGrid>
                <a:gridCol w="432049"/>
                <a:gridCol w="6566074"/>
                <a:gridCol w="792162"/>
              </a:tblGrid>
              <a:tr h="540151">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anose="020B0604020202020204" pitchFamily="34" charset="0"/>
                          <a:ea typeface="Calibri" pitchFamily="34" charset="0"/>
                          <a:cs typeface="Arial" panose="020B0604020202020204" pitchFamily="34" charset="0"/>
                        </a:rPr>
                        <a:t>Hip precautions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2052136">
                <a:tc>
                  <a:txBody>
                    <a:bodyPr/>
                    <a:lstStyle/>
                    <a:p>
                      <a:pPr marL="533400" marR="0" lvl="0" indent="-53340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21</a:t>
                      </a:r>
                      <a:r>
                        <a:rPr kumimoji="0" lang="fr-FR" sz="1600" b="0" i="0" u="none" strike="noStrike" cap="none" normalizeH="0" baseline="0" dirty="0" smtClean="0">
                          <a:ln>
                            <a:noFill/>
                          </a:ln>
                          <a:solidFill>
                            <a:schemeClr val="tx1"/>
                          </a:solidFill>
                          <a:effectLst/>
                          <a:latin typeface="Frutiger 45 Light" pitchFamily="34" charset="0"/>
                          <a:ea typeface="ＭＳ Ｐゴシック"/>
                          <a:cs typeface="ＭＳ Ｐゴシック"/>
                        </a:rPr>
                        <a:t>.</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occupational therapists consult with the surgical team regarding any specific precautions to be followed post-operatively.</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(Barnsley et al 2015 [B]; </a:t>
                      </a:r>
                      <a:r>
                        <a:rPr lang="en-GB" sz="1600" b="0" i="1" u="none" strike="noStrike" kern="1200" baseline="0" dirty="0" err="1" smtClean="0">
                          <a:solidFill>
                            <a:schemeClr val="tx1"/>
                          </a:solidFill>
                          <a:latin typeface="Arial" pitchFamily="34" charset="0"/>
                          <a:ea typeface="+mn-ea"/>
                          <a:cs typeface="Arial" pitchFamily="34" charset="0"/>
                        </a:rPr>
                        <a:t>Hol</a:t>
                      </a:r>
                      <a:r>
                        <a:rPr lang="en-GB" sz="1600" b="0" i="1" u="none" strike="noStrike" kern="1200" baseline="0" dirty="0" smtClean="0">
                          <a:solidFill>
                            <a:schemeClr val="tx1"/>
                          </a:solidFill>
                          <a:latin typeface="Arial" pitchFamily="34" charset="0"/>
                          <a:ea typeface="+mn-ea"/>
                          <a:cs typeface="Arial" pitchFamily="34" charset="0"/>
                        </a:rPr>
                        <a:t> et al 2010 [B]; </a:t>
                      </a:r>
                      <a:r>
                        <a:rPr lang="en-GB" sz="1600" b="0" i="1" u="none" strike="noStrike" kern="1200" baseline="0" dirty="0" err="1" smtClean="0">
                          <a:solidFill>
                            <a:schemeClr val="tx1"/>
                          </a:solidFill>
                          <a:latin typeface="Arial" pitchFamily="34" charset="0"/>
                          <a:ea typeface="+mn-ea"/>
                          <a:cs typeface="Arial" pitchFamily="34" charset="0"/>
                        </a:rPr>
                        <a:t>McQuaid</a:t>
                      </a:r>
                      <a:r>
                        <a:rPr lang="en-GB" sz="1600" b="0" i="1" u="none" strike="noStrike" kern="1200" baseline="0" dirty="0" smtClean="0">
                          <a:solidFill>
                            <a:schemeClr val="tx1"/>
                          </a:solidFill>
                          <a:latin typeface="Arial" pitchFamily="34" charset="0"/>
                          <a:ea typeface="+mn-ea"/>
                          <a:cs typeface="Arial" pitchFamily="34" charset="0"/>
                        </a:rPr>
                        <a:t> et al 2014 [C]; Peak et al </a:t>
                      </a:r>
                      <a:r>
                        <a:rPr lang="da-DK" sz="1600" b="0" i="1" u="none" strike="noStrike" kern="1200" baseline="0" dirty="0" smtClean="0">
                          <a:solidFill>
                            <a:schemeClr val="tx1"/>
                          </a:solidFill>
                          <a:latin typeface="Arial" pitchFamily="34" charset="0"/>
                          <a:ea typeface="+mn-ea"/>
                          <a:cs typeface="Arial" pitchFamily="34" charset="0"/>
                        </a:rPr>
                        <a:t>2005 [B]; Restrepo et al 2011 [B]; Smith et al 2016 [A]; Stewart and McMillan </a:t>
                      </a:r>
                      <a:r>
                        <a:rPr lang="en-GB" sz="1600" b="0" i="1" u="none" strike="noStrike" kern="1200" baseline="0" dirty="0" smtClean="0">
                          <a:solidFill>
                            <a:schemeClr val="tx1"/>
                          </a:solidFill>
                          <a:latin typeface="Arial" pitchFamily="34" charset="0"/>
                          <a:ea typeface="+mn-ea"/>
                          <a:cs typeface="Arial" pitchFamily="34" charset="0"/>
                        </a:rPr>
                        <a:t>2011 [C]; van der </a:t>
                      </a:r>
                      <a:r>
                        <a:rPr lang="en-GB" sz="1600" b="0" i="1" u="none" strike="noStrike" kern="1200" baseline="0" dirty="0" err="1" smtClean="0">
                          <a:solidFill>
                            <a:schemeClr val="tx1"/>
                          </a:solidFill>
                          <a:latin typeface="Arial" pitchFamily="34" charset="0"/>
                          <a:ea typeface="+mn-ea"/>
                          <a:cs typeface="Arial" pitchFamily="34" charset="0"/>
                        </a:rPr>
                        <a:t>Weegen</a:t>
                      </a:r>
                      <a:r>
                        <a:rPr lang="en-GB" sz="1600" b="0" i="1" u="none" strike="noStrike" kern="1200" baseline="0" dirty="0" smtClean="0">
                          <a:solidFill>
                            <a:schemeClr val="tx1"/>
                          </a:solidFill>
                          <a:latin typeface="Arial" pitchFamily="34" charset="0"/>
                          <a:ea typeface="+mn-ea"/>
                          <a:cs typeface="Arial" pitchFamily="34" charset="0"/>
                        </a:rPr>
                        <a:t> et al 2016 [B]; </a:t>
                      </a:r>
                      <a:r>
                        <a:rPr lang="en-GB" sz="1600" b="0" i="1" u="none" strike="noStrike" kern="1200" baseline="0" dirty="0" err="1" smtClean="0">
                          <a:solidFill>
                            <a:schemeClr val="tx1"/>
                          </a:solidFill>
                          <a:latin typeface="Arial" pitchFamily="34" charset="0"/>
                          <a:ea typeface="+mn-ea"/>
                          <a:cs typeface="Arial" pitchFamily="34" charset="0"/>
                        </a:rPr>
                        <a:t>Ververeli</a:t>
                      </a:r>
                      <a:r>
                        <a:rPr lang="en-GB" sz="1600" b="0" i="1" u="none" strike="noStrike" kern="1200" baseline="0" dirty="0" smtClean="0">
                          <a:solidFill>
                            <a:schemeClr val="tx1"/>
                          </a:solidFill>
                          <a:latin typeface="Arial" pitchFamily="34" charset="0"/>
                          <a:ea typeface="+mn-ea"/>
                          <a:cs typeface="Arial" pitchFamily="34" charset="0"/>
                        </a:rPr>
                        <a:t> et al 2009 [B])</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[New evidence 2017]</a:t>
                      </a:r>
                      <a:endParaRPr kumimoji="0" lang="fr-FR" sz="1600" b="0" i="0" u="none" strike="noStrike" cap="none" normalizeH="0" baseline="0" dirty="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1B</a:t>
                      </a:r>
                      <a:endParaRPr kumimoji="0" lang="en-GB" sz="1600" b="0" i="0" u="none" strike="noStrike" cap="none" normalizeH="0" baseline="0" dirty="0" smtClean="0">
                        <a:ln>
                          <a:noFill/>
                        </a:ln>
                        <a:solidFill>
                          <a:schemeClr val="tx1"/>
                        </a:solidFill>
                        <a:effectLst/>
                        <a:latin typeface="Frutiger 45 Light" pitchFamily="34" charset="0"/>
                        <a:ea typeface="Calibri" pitchFamily="34" charset="0"/>
                        <a:cs typeface="Arial"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60241">
                <a:tc>
                  <a:txBody>
                    <a:bodyPr/>
                    <a:lstStyle/>
                    <a:p>
                      <a:pPr marL="533400" marR="0" lvl="0" indent="-53340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22</a:t>
                      </a:r>
                      <a:r>
                        <a:rPr kumimoji="0" lang="fr-FR" sz="1600" b="0" i="0" u="none" strike="noStrike" cap="none" normalizeH="0" baseline="0" dirty="0" smtClean="0">
                          <a:ln>
                            <a:noFill/>
                          </a:ln>
                          <a:solidFill>
                            <a:schemeClr val="tx1"/>
                          </a:solidFill>
                          <a:effectLst/>
                          <a:latin typeface="Frutiger 45 Light" pitchFamily="34" charset="0"/>
                          <a:ea typeface="ＭＳ Ｐゴシック"/>
                          <a:cs typeface="ＭＳ Ｐゴシック"/>
                        </a:rPr>
                        <a:t>.</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occupational therapists advise service users,</a:t>
                      </a:r>
                    </a:p>
                    <a:p>
                      <a:pP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where protocol includes precautions, on appropriate position behaviours for those daily activities applicable to the individual’s needs, ranging from getting in/out of a car to answering the telephone.</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a:t>
                      </a:r>
                      <a:r>
                        <a:rPr lang="en-GB" sz="1600" b="0" i="1" u="none" strike="noStrike" kern="1200" baseline="0" dirty="0" err="1" smtClean="0">
                          <a:solidFill>
                            <a:schemeClr val="tx1"/>
                          </a:solidFill>
                          <a:latin typeface="Arial" pitchFamily="34" charset="0"/>
                          <a:ea typeface="+mn-ea"/>
                          <a:cs typeface="Arial" pitchFamily="34" charset="0"/>
                        </a:rPr>
                        <a:t>Coole</a:t>
                      </a:r>
                      <a:r>
                        <a:rPr lang="en-GB" sz="1600" b="0" i="1" u="none" strike="noStrike" kern="1200" baseline="0" dirty="0" smtClean="0">
                          <a:solidFill>
                            <a:schemeClr val="tx1"/>
                          </a:solidFill>
                          <a:latin typeface="Arial" pitchFamily="34" charset="0"/>
                          <a:ea typeface="+mn-ea"/>
                          <a:cs typeface="Arial" pitchFamily="34" charset="0"/>
                        </a:rPr>
                        <a:t> et al 2013 [C]; Drummond et al 2012 [C]; Malik et al 2002 [D]; Peak et al 2005 [B]; Smith and </a:t>
                      </a:r>
                      <a:r>
                        <a:rPr lang="en-GB" sz="1600" b="0" i="1" u="none" strike="noStrike" kern="1200" baseline="0" dirty="0" err="1" smtClean="0">
                          <a:solidFill>
                            <a:schemeClr val="tx1"/>
                          </a:solidFill>
                          <a:latin typeface="Arial" pitchFamily="34" charset="0"/>
                          <a:ea typeface="+mn-ea"/>
                          <a:cs typeface="Arial" pitchFamily="34" charset="0"/>
                        </a:rPr>
                        <a:t>Sackley</a:t>
                      </a:r>
                      <a:r>
                        <a:rPr lang="en-GB" sz="1600" b="0" i="1" u="none" strike="noStrike" kern="1200" baseline="0" dirty="0" smtClean="0">
                          <a:solidFill>
                            <a:schemeClr val="tx1"/>
                          </a:solidFill>
                          <a:latin typeface="Arial" pitchFamily="34" charset="0"/>
                          <a:ea typeface="+mn-ea"/>
                          <a:cs typeface="Arial" pitchFamily="34" charset="0"/>
                        </a:rPr>
                        <a:t> 2016 [C]; Stewart and McMillan 2011 [C]; </a:t>
                      </a:r>
                      <a:r>
                        <a:rPr lang="en-GB" sz="1600" b="0" i="1" u="none" strike="noStrike" kern="1200" baseline="0" dirty="0" err="1" smtClean="0">
                          <a:solidFill>
                            <a:schemeClr val="tx1"/>
                          </a:solidFill>
                          <a:latin typeface="Arial" pitchFamily="34" charset="0"/>
                          <a:ea typeface="+mn-ea"/>
                          <a:cs typeface="Arial" pitchFamily="34" charset="0"/>
                        </a:rPr>
                        <a:t>Ververeli</a:t>
                      </a:r>
                      <a:r>
                        <a:rPr lang="en-GB" sz="1600" b="0" i="1" u="none" strike="noStrike" kern="1200" baseline="0" dirty="0" smtClean="0">
                          <a:solidFill>
                            <a:schemeClr val="tx1"/>
                          </a:solidFill>
                          <a:latin typeface="Arial" pitchFamily="34" charset="0"/>
                          <a:ea typeface="+mn-ea"/>
                          <a:cs typeface="Arial" pitchFamily="34" charset="0"/>
                        </a:rPr>
                        <a:t> et al 2009 [B])</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[New evidence 2017]</a:t>
                      </a:r>
                      <a:endParaRPr kumimoji="0" lang="fr-FR" sz="1600" b="0" i="0" u="none" strike="noStrike" cap="none" normalizeH="0" baseline="0" dirty="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1B</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1995" name="Rectangle 14"/>
          <p:cNvSpPr>
            <a:spLocks noChangeArrowheads="1"/>
          </p:cNvSpPr>
          <p:nvPr/>
        </p:nvSpPr>
        <p:spPr bwMode="auto">
          <a:xfrm>
            <a:off x="467544" y="404664"/>
            <a:ext cx="78756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3600" b="1" dirty="0" smtClean="0">
                <a:solidFill>
                  <a:schemeClr val="tx2"/>
                </a:solidFill>
              </a:rPr>
              <a:t>Hip precautions</a:t>
            </a:r>
            <a:endParaRPr lang="en-GB" altLang="en-US" sz="3600" b="1" dirty="0">
              <a:solidFill>
                <a:schemeClr val="tx2"/>
              </a:solidFill>
            </a:endParaRPr>
          </a:p>
        </p:txBody>
      </p:sp>
      <p:sp>
        <p:nvSpPr>
          <p:cNvPr id="4199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r>
              <a:rPr lang="en-GB" altLang="en-US" sz="1400" dirty="0" smtClean="0"/>
              <a:t>16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515" name="Group 27"/>
          <p:cNvGraphicFramePr>
            <a:graphicFrameLocks noGrp="1"/>
          </p:cNvGraphicFramePr>
          <p:nvPr>
            <p:extLst>
              <p:ext uri="{D42A27DB-BD31-4B8C-83A1-F6EECF244321}">
                <p14:modId xmlns:p14="http://schemas.microsoft.com/office/powerpoint/2010/main" val="2904063495"/>
              </p:ext>
            </p:extLst>
          </p:nvPr>
        </p:nvGraphicFramePr>
        <p:xfrm>
          <a:off x="611560" y="1700808"/>
          <a:ext cx="7632848" cy="3271520"/>
        </p:xfrm>
        <a:graphic>
          <a:graphicData uri="http://schemas.openxmlformats.org/drawingml/2006/table">
            <a:tbl>
              <a:tblPr/>
              <a:tblGrid>
                <a:gridCol w="483592"/>
                <a:gridCol w="6572846"/>
                <a:gridCol w="576410"/>
              </a:tblGrid>
              <a:tr h="144785">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anose="020B0604020202020204" pitchFamily="34" charset="0"/>
                          <a:ea typeface="Calibri" pitchFamily="34" charset="0"/>
                          <a:cs typeface="Arial" panose="020B0604020202020204" pitchFamily="34" charset="0"/>
                        </a:rPr>
                        <a:t>Hip precautions (contd.)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1150938">
                <a:tc>
                  <a:txBody>
                    <a:bodyPr/>
                    <a:lstStyle/>
                    <a:p>
                      <a:r>
                        <a:rPr lang="en-GB" sz="1600" dirty="0" smtClean="0">
                          <a:latin typeface="Arial" pitchFamily="34" charset="0"/>
                          <a:cs typeface="Arial" pitchFamily="34" charset="0"/>
                        </a:rPr>
                        <a:t>23.</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suggested </a:t>
                      </a:r>
                      <a:r>
                        <a:rPr lang="en-GB" sz="1600" b="0" i="0" u="none" strike="noStrike" kern="1200" baseline="0" dirty="0" smtClean="0">
                          <a:solidFill>
                            <a:schemeClr val="tx1"/>
                          </a:solidFill>
                          <a:latin typeface="Arial" pitchFamily="34" charset="0"/>
                          <a:ea typeface="+mn-ea"/>
                          <a:cs typeface="Arial" pitchFamily="34" charset="0"/>
                        </a:rPr>
                        <a:t>that given the increase in evidence of improved service user satisfaction and earlier functional independence, without adverse effects on dislocation rates when hip precautions are relaxed or discontinued, occupational therapists engage in local discussion/review of hip precaution protocols with their surgical and multidisciplinary teams.</a:t>
                      </a:r>
                    </a:p>
                    <a:p>
                      <a:pPr>
                        <a:spcBef>
                          <a:spcPts val="200"/>
                        </a:spcBef>
                        <a:spcAft>
                          <a:spcPts val="200"/>
                        </a:spcAft>
                      </a:pPr>
                      <a:r>
                        <a:rPr lang="da-DK" sz="1600" b="0" i="1" u="none" strike="noStrike" kern="1200" baseline="0" dirty="0" smtClean="0">
                          <a:solidFill>
                            <a:schemeClr val="tx1"/>
                          </a:solidFill>
                          <a:latin typeface="Arial" pitchFamily="34" charset="0"/>
                          <a:ea typeface="+mn-ea"/>
                          <a:cs typeface="Arial" pitchFamily="34" charset="0"/>
                        </a:rPr>
                        <a:t>(Barnsley et al 2015 [B]; Coole et al 2013 [C]; Drummond et al 2012 [C]; </a:t>
                      </a:r>
                      <a:r>
                        <a:rPr lang="en-GB" sz="1600" b="0" i="1" u="none" strike="noStrike" kern="1200" baseline="0" dirty="0" err="1" smtClean="0">
                          <a:solidFill>
                            <a:schemeClr val="tx1"/>
                          </a:solidFill>
                          <a:latin typeface="Arial" pitchFamily="34" charset="0"/>
                          <a:ea typeface="+mn-ea"/>
                          <a:cs typeface="Arial" pitchFamily="34" charset="0"/>
                        </a:rPr>
                        <a:t>McQuaid</a:t>
                      </a:r>
                      <a:r>
                        <a:rPr lang="en-GB" sz="1600" b="0" i="1" u="none" strike="noStrike" kern="1200" baseline="0" dirty="0" smtClean="0">
                          <a:solidFill>
                            <a:schemeClr val="tx1"/>
                          </a:solidFill>
                          <a:latin typeface="Arial" pitchFamily="34" charset="0"/>
                          <a:ea typeface="+mn-ea"/>
                          <a:cs typeface="Arial" pitchFamily="34" charset="0"/>
                        </a:rPr>
                        <a:t> et al 2014 [C]; O’Donnell et al 2006 [D]; Peak et al 2005 [B]; </a:t>
                      </a:r>
                      <a:r>
                        <a:rPr lang="en-GB" sz="1600" b="0" i="1" u="none" strike="noStrike" kern="1200" baseline="0" dirty="0" err="1" smtClean="0">
                          <a:solidFill>
                            <a:schemeClr val="tx1"/>
                          </a:solidFill>
                          <a:latin typeface="Arial" pitchFamily="34" charset="0"/>
                          <a:ea typeface="+mn-ea"/>
                          <a:cs typeface="Arial" pitchFamily="34" charset="0"/>
                        </a:rPr>
                        <a:t>Restrepo</a:t>
                      </a:r>
                      <a:r>
                        <a:rPr lang="en-GB" sz="1600" b="0" i="1" u="none" strike="noStrike" kern="1200" baseline="0" dirty="0" smtClean="0">
                          <a:solidFill>
                            <a:schemeClr val="tx1"/>
                          </a:solidFill>
                          <a:latin typeface="Arial" pitchFamily="34" charset="0"/>
                          <a:ea typeface="+mn-ea"/>
                          <a:cs typeface="Arial" pitchFamily="34" charset="0"/>
                        </a:rPr>
                        <a:t> et al 2011 [B]; Smith and </a:t>
                      </a:r>
                      <a:r>
                        <a:rPr lang="en-GB" sz="1600" b="0" i="1" u="none" strike="noStrike" kern="1200" baseline="0" dirty="0" err="1" smtClean="0">
                          <a:solidFill>
                            <a:schemeClr val="tx1"/>
                          </a:solidFill>
                          <a:latin typeface="Arial" pitchFamily="34" charset="0"/>
                          <a:ea typeface="+mn-ea"/>
                          <a:cs typeface="Arial" pitchFamily="34" charset="0"/>
                        </a:rPr>
                        <a:t>Sackley</a:t>
                      </a:r>
                      <a:r>
                        <a:rPr lang="en-GB" sz="1600" b="0" i="1" u="none" strike="noStrike" kern="1200" baseline="0" dirty="0" smtClean="0">
                          <a:solidFill>
                            <a:schemeClr val="tx1"/>
                          </a:solidFill>
                          <a:latin typeface="Arial" pitchFamily="34" charset="0"/>
                          <a:ea typeface="+mn-ea"/>
                          <a:cs typeface="Arial" pitchFamily="34" charset="0"/>
                        </a:rPr>
                        <a:t> 2016 [C]; Smith et al 2016 [A]; van der </a:t>
                      </a:r>
                      <a:r>
                        <a:rPr lang="da-DK" sz="1600" b="0" i="1" u="none" strike="noStrike" kern="1200" baseline="0" dirty="0" smtClean="0">
                          <a:solidFill>
                            <a:schemeClr val="tx1"/>
                          </a:solidFill>
                          <a:latin typeface="Arial" pitchFamily="34" charset="0"/>
                          <a:ea typeface="+mn-ea"/>
                          <a:cs typeface="Arial" pitchFamily="34" charset="0"/>
                        </a:rPr>
                        <a:t>Weegen et al 2016 [B]; Ververeli et al 2009 [B])</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[Statement amended, new evidence 2017]</a:t>
                      </a:r>
                      <a:endParaRPr lang="en-GB" sz="1600" b="1"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2B</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3022" name="Rectangle 14"/>
          <p:cNvSpPr>
            <a:spLocks noChangeArrowheads="1"/>
          </p:cNvSpPr>
          <p:nvPr/>
        </p:nvSpPr>
        <p:spPr bwMode="auto">
          <a:xfrm>
            <a:off x="395536" y="332656"/>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endParaRPr lang="en-GB" altLang="en-US" sz="3600" b="1" dirty="0">
              <a:solidFill>
                <a:schemeClr val="tx2"/>
              </a:solidFill>
            </a:endParaRPr>
          </a:p>
        </p:txBody>
      </p:sp>
      <p:sp>
        <p:nvSpPr>
          <p:cNvPr id="4302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4A7851C6-8E15-468A-B907-0D68C5797784}" type="slidenum">
              <a:rPr lang="en-GB" altLang="en-US" sz="1400" smtClean="0"/>
              <a:pPr>
                <a:spcBef>
                  <a:spcPct val="0"/>
                </a:spcBef>
                <a:buFontTx/>
                <a:buNone/>
              </a:pPr>
              <a:t>17</a:t>
            </a:fld>
            <a:endParaRPr lang="en-GB" altLang="en-US" sz="1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82" name="Group 18"/>
          <p:cNvGraphicFramePr>
            <a:graphicFrameLocks noGrp="1"/>
          </p:cNvGraphicFramePr>
          <p:nvPr>
            <p:extLst>
              <p:ext uri="{D42A27DB-BD31-4B8C-83A1-F6EECF244321}">
                <p14:modId xmlns:p14="http://schemas.microsoft.com/office/powerpoint/2010/main" val="529646271"/>
              </p:ext>
            </p:extLst>
          </p:nvPr>
        </p:nvGraphicFramePr>
        <p:xfrm>
          <a:off x="542470" y="1196752"/>
          <a:ext cx="7790285" cy="4680521"/>
        </p:xfrm>
        <a:graphic>
          <a:graphicData uri="http://schemas.openxmlformats.org/drawingml/2006/table">
            <a:tbl>
              <a:tblPr/>
              <a:tblGrid>
                <a:gridCol w="573146"/>
                <a:gridCol w="6424977"/>
                <a:gridCol w="792162"/>
              </a:tblGrid>
              <a:tr h="540151">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anose="020B0604020202020204" pitchFamily="34" charset="0"/>
                          <a:ea typeface="Calibri" pitchFamily="34" charset="0"/>
                          <a:cs typeface="Arial" panose="020B0604020202020204" pitchFamily="34" charset="0"/>
                        </a:rPr>
                        <a:t>Enhanced recovery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1980129">
                <a:tc>
                  <a:txBody>
                    <a:bodyPr/>
                    <a:lstStyle/>
                    <a:p>
                      <a:r>
                        <a:rPr lang="en-GB" sz="1600" dirty="0" smtClean="0">
                          <a:latin typeface="Arial" pitchFamily="34" charset="0"/>
                          <a:cs typeface="Arial" pitchFamily="34" charset="0"/>
                        </a:rPr>
                        <a:t>24.</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occupational therapists optimise length of stay, with due reference to care pathways and enhanced recovery programme guidance.</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a:t>
                      </a:r>
                      <a:r>
                        <a:rPr lang="en-GB" sz="1600" b="0" i="1" u="none" strike="noStrike" kern="1200" baseline="0" dirty="0" err="1" smtClean="0">
                          <a:solidFill>
                            <a:schemeClr val="tx1"/>
                          </a:solidFill>
                          <a:latin typeface="Arial" pitchFamily="34" charset="0"/>
                          <a:ea typeface="+mn-ea"/>
                          <a:cs typeface="Arial" pitchFamily="34" charset="0"/>
                        </a:rPr>
                        <a:t>Arshad</a:t>
                      </a:r>
                      <a:r>
                        <a:rPr lang="en-GB" sz="1600" b="0" i="1" u="none" strike="noStrike" kern="1200" baseline="0" dirty="0" smtClean="0">
                          <a:solidFill>
                            <a:schemeClr val="tx1"/>
                          </a:solidFill>
                          <a:latin typeface="Arial" pitchFamily="34" charset="0"/>
                          <a:ea typeface="+mn-ea"/>
                          <a:cs typeface="Arial" pitchFamily="34" charset="0"/>
                        </a:rPr>
                        <a:t> et al 2014 [C]; </a:t>
                      </a:r>
                      <a:r>
                        <a:rPr lang="en-GB" sz="1600" b="0" i="1" u="none" strike="noStrike" kern="1200" baseline="0" dirty="0" err="1" smtClean="0">
                          <a:solidFill>
                            <a:schemeClr val="tx1"/>
                          </a:solidFill>
                          <a:latin typeface="Arial" pitchFamily="34" charset="0"/>
                          <a:ea typeface="+mn-ea"/>
                          <a:cs typeface="Arial" pitchFamily="34" charset="0"/>
                        </a:rPr>
                        <a:t>Berend</a:t>
                      </a:r>
                      <a:r>
                        <a:rPr lang="en-GB" sz="1600" b="0" i="1" u="none" strike="noStrike" kern="1200" baseline="0" dirty="0" smtClean="0">
                          <a:solidFill>
                            <a:schemeClr val="tx1"/>
                          </a:solidFill>
                          <a:latin typeface="Arial" pitchFamily="34" charset="0"/>
                          <a:ea typeface="+mn-ea"/>
                          <a:cs typeface="Arial" pitchFamily="34" charset="0"/>
                        </a:rPr>
                        <a:t> et al 2004 [C]; </a:t>
                      </a:r>
                      <a:r>
                        <a:rPr lang="en-GB" sz="1600" b="0" i="1" u="none" strike="noStrike" kern="1200" baseline="0" dirty="0" err="1" smtClean="0">
                          <a:solidFill>
                            <a:schemeClr val="tx1"/>
                          </a:solidFill>
                          <a:latin typeface="Arial" pitchFamily="34" charset="0"/>
                          <a:ea typeface="+mn-ea"/>
                          <a:cs typeface="Arial" pitchFamily="34" charset="0"/>
                        </a:rPr>
                        <a:t>Bottros</a:t>
                      </a:r>
                      <a:r>
                        <a:rPr lang="en-GB" sz="1600" b="0" i="1" u="none" strike="noStrike" kern="1200" baseline="0" dirty="0" smtClean="0">
                          <a:solidFill>
                            <a:schemeClr val="tx1"/>
                          </a:solidFill>
                          <a:latin typeface="Arial" pitchFamily="34" charset="0"/>
                          <a:ea typeface="+mn-ea"/>
                          <a:cs typeface="Arial" pitchFamily="34" charset="0"/>
                        </a:rPr>
                        <a:t> et al 2010 [C]; </a:t>
                      </a:r>
                      <a:r>
                        <a:rPr lang="da-DK" sz="1600" b="0" i="1" u="none" strike="noStrike" kern="1200" baseline="0" dirty="0" smtClean="0">
                          <a:solidFill>
                            <a:schemeClr val="tx1"/>
                          </a:solidFill>
                          <a:latin typeface="Arial" pitchFamily="34" charset="0"/>
                          <a:ea typeface="+mn-ea"/>
                          <a:cs typeface="Arial" pitchFamily="34" charset="0"/>
                        </a:rPr>
                        <a:t>Brunenberg et al 2005 [C]; Husted et al 2008 [C]; Ibrahim et al 2013 [B]; Kim et al 2003 [B])</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[New evidence 2017]</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1B</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60241">
                <a:tc>
                  <a:txBody>
                    <a:bodyPr/>
                    <a:lstStyle/>
                    <a:p>
                      <a:r>
                        <a:rPr lang="en-GB" sz="1600" dirty="0" smtClean="0">
                          <a:latin typeface="Arial" pitchFamily="34" charset="0"/>
                          <a:cs typeface="Arial" pitchFamily="34" charset="0"/>
                        </a:rPr>
                        <a:t>25. </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the occupational therapist is involved in early multidisciplinary post-operative intervention for service users following hip replacement, providing either inpatient or home-based rehabilitation.</a:t>
                      </a:r>
                    </a:p>
                    <a:p>
                      <a:pPr>
                        <a:spcBef>
                          <a:spcPts val="200"/>
                        </a:spcBef>
                        <a:spcAft>
                          <a:spcPts val="200"/>
                        </a:spcAft>
                      </a:pPr>
                      <a:r>
                        <a:rPr lang="da-DK" sz="1600" b="0" i="1" u="none" strike="noStrike" kern="1200" baseline="0" dirty="0" smtClean="0">
                          <a:solidFill>
                            <a:schemeClr val="tx1"/>
                          </a:solidFill>
                          <a:latin typeface="Arial" pitchFamily="34" charset="0"/>
                          <a:ea typeface="+mn-ea"/>
                          <a:cs typeface="Arial" pitchFamily="34" charset="0"/>
                        </a:rPr>
                        <a:t>(Aasvang et al 2015 [D]; Ibrahim et al 2013 [B]; Iyengar et al 2007 [C]; Khan et al 2008 [A]; Pape et al 2013 [C]; Siggeirsdottir et al 2005 [C])</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[New evidence 2017]</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1A</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1995" name="Rectangle 14"/>
          <p:cNvSpPr>
            <a:spLocks noChangeArrowheads="1"/>
          </p:cNvSpPr>
          <p:nvPr/>
        </p:nvSpPr>
        <p:spPr bwMode="auto">
          <a:xfrm>
            <a:off x="467544" y="404664"/>
            <a:ext cx="78756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3600" b="1" dirty="0" smtClean="0">
                <a:solidFill>
                  <a:schemeClr val="tx2"/>
                </a:solidFill>
              </a:rPr>
              <a:t>Enhanced recovery</a:t>
            </a:r>
            <a:endParaRPr lang="en-GB" altLang="en-US" sz="3600" b="1" dirty="0">
              <a:solidFill>
                <a:schemeClr val="tx2"/>
              </a:solidFill>
            </a:endParaRPr>
          </a:p>
        </p:txBody>
      </p:sp>
      <p:sp>
        <p:nvSpPr>
          <p:cNvPr id="4199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r>
              <a:rPr lang="en-GB" altLang="en-US" sz="1400" dirty="0" smtClean="0"/>
              <a:t>18</a:t>
            </a:r>
          </a:p>
        </p:txBody>
      </p:sp>
    </p:spTree>
    <p:extLst>
      <p:ext uri="{BB962C8B-B14F-4D97-AF65-F5344CB8AC3E}">
        <p14:creationId xmlns:p14="http://schemas.microsoft.com/office/powerpoint/2010/main" val="4070821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82" name="Group 18"/>
          <p:cNvGraphicFramePr>
            <a:graphicFrameLocks noGrp="1"/>
          </p:cNvGraphicFramePr>
          <p:nvPr>
            <p:extLst>
              <p:ext uri="{D42A27DB-BD31-4B8C-83A1-F6EECF244321}">
                <p14:modId xmlns:p14="http://schemas.microsoft.com/office/powerpoint/2010/main" val="3531849862"/>
              </p:ext>
            </p:extLst>
          </p:nvPr>
        </p:nvGraphicFramePr>
        <p:xfrm>
          <a:off x="552921" y="1988840"/>
          <a:ext cx="7790285" cy="2160241"/>
        </p:xfrm>
        <a:graphic>
          <a:graphicData uri="http://schemas.openxmlformats.org/drawingml/2006/table">
            <a:tbl>
              <a:tblPr/>
              <a:tblGrid>
                <a:gridCol w="573146"/>
                <a:gridCol w="6424977"/>
                <a:gridCol w="792162"/>
              </a:tblGrid>
              <a:tr h="510133">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anose="020B0604020202020204" pitchFamily="34" charset="0"/>
                          <a:ea typeface="Calibri" pitchFamily="34" charset="0"/>
                          <a:cs typeface="Arial" panose="020B0604020202020204" pitchFamily="34" charset="0"/>
                        </a:rPr>
                        <a:t>Reduced demand on support services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1650108">
                <a:tc>
                  <a:txBody>
                    <a:bodyPr/>
                    <a:lstStyle/>
                    <a:p>
                      <a:r>
                        <a:rPr lang="en-GB" sz="1600" dirty="0" smtClean="0">
                          <a:latin typeface="Arial" pitchFamily="34" charset="0"/>
                          <a:cs typeface="Arial" pitchFamily="34" charset="0"/>
                        </a:rPr>
                        <a:t>26.</a:t>
                      </a:r>
                      <a:endParaRPr lang="en-GB" sz="1600" dirty="0">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suggested </a:t>
                      </a:r>
                      <a:r>
                        <a:rPr lang="en-GB" sz="1600" b="0" i="0" u="none" strike="noStrike" kern="1200" baseline="0" dirty="0" smtClean="0">
                          <a:solidFill>
                            <a:schemeClr val="tx1"/>
                          </a:solidFill>
                          <a:latin typeface="Arial" pitchFamily="34" charset="0"/>
                          <a:ea typeface="+mn-ea"/>
                          <a:cs typeface="Arial" pitchFamily="34" charset="0"/>
                        </a:rPr>
                        <a:t>that there are potential benefits in including informal carers in pre-operative assessment/education, and post-operative intervention, to maximise service user independence and reduce carer stress.</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(Chow 2001 [C])</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1995" name="Rectangle 14"/>
          <p:cNvSpPr>
            <a:spLocks noChangeArrowheads="1"/>
          </p:cNvSpPr>
          <p:nvPr/>
        </p:nvSpPr>
        <p:spPr bwMode="auto">
          <a:xfrm>
            <a:off x="467544" y="404664"/>
            <a:ext cx="78756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3600" b="1" dirty="0" smtClean="0">
                <a:solidFill>
                  <a:schemeClr val="tx2"/>
                </a:solidFill>
              </a:rPr>
              <a:t>Reduced demand on support services</a:t>
            </a:r>
            <a:endParaRPr lang="en-GB" altLang="en-US" sz="3600" b="1" dirty="0">
              <a:solidFill>
                <a:schemeClr val="tx2"/>
              </a:solidFill>
            </a:endParaRPr>
          </a:p>
        </p:txBody>
      </p:sp>
      <p:sp>
        <p:nvSpPr>
          <p:cNvPr id="4199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r>
              <a:rPr lang="en-GB" altLang="en-US" sz="1400" dirty="0" smtClean="0"/>
              <a:t>19</a:t>
            </a:r>
          </a:p>
        </p:txBody>
      </p:sp>
    </p:spTree>
    <p:extLst>
      <p:ext uri="{BB962C8B-B14F-4D97-AF65-F5344CB8AC3E}">
        <p14:creationId xmlns:p14="http://schemas.microsoft.com/office/powerpoint/2010/main" val="602998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1560" y="836613"/>
            <a:ext cx="6948115" cy="1066800"/>
          </a:xfrm>
        </p:spPr>
        <p:txBody>
          <a:bodyPr/>
          <a:lstStyle/>
          <a:p>
            <a:pPr algn="l"/>
            <a:r>
              <a:rPr lang="en-GB" altLang="en-US" sz="4000" b="1" dirty="0" smtClean="0">
                <a:latin typeface="Arial" pitchFamily="34" charset="0"/>
                <a:ea typeface="ＭＳ Ｐゴシック" pitchFamily="34" charset="-128"/>
                <a:cs typeface="Arial" pitchFamily="34" charset="0"/>
              </a:rPr>
              <a:t>Learning outcomes</a:t>
            </a:r>
          </a:p>
        </p:txBody>
      </p:sp>
      <p:sp>
        <p:nvSpPr>
          <p:cNvPr id="2765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A0449DC7-4736-41E7-89F6-3364764504A6}" type="slidenum">
              <a:rPr lang="en-GB" altLang="en-US" sz="1400" smtClean="0"/>
              <a:pPr>
                <a:spcBef>
                  <a:spcPct val="0"/>
                </a:spcBef>
                <a:buFontTx/>
                <a:buNone/>
              </a:pPr>
              <a:t>2</a:t>
            </a:fld>
            <a:endParaRPr lang="en-GB" altLang="en-US" sz="1400" dirty="0" smtClean="0"/>
          </a:p>
        </p:txBody>
      </p:sp>
      <p:sp>
        <p:nvSpPr>
          <p:cNvPr id="27653" name="Content Placeholder 2"/>
          <p:cNvSpPr txBox="1">
            <a:spLocks/>
          </p:cNvSpPr>
          <p:nvPr/>
        </p:nvSpPr>
        <p:spPr bwMode="auto">
          <a:xfrm>
            <a:off x="688975" y="1844824"/>
            <a:ext cx="7620000" cy="4101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ts val="600"/>
              </a:spcBef>
              <a:spcAft>
                <a:spcPts val="600"/>
              </a:spcAft>
            </a:pPr>
            <a:r>
              <a:rPr lang="en-GB" altLang="en-US" sz="2800" dirty="0"/>
              <a:t>To explore aspects of the practice guideline recommendations in relation to current practice.</a:t>
            </a:r>
          </a:p>
          <a:p>
            <a:pPr>
              <a:spcBef>
                <a:spcPts val="600"/>
              </a:spcBef>
              <a:spcAft>
                <a:spcPts val="600"/>
              </a:spcAft>
            </a:pPr>
            <a:r>
              <a:rPr lang="en-GB" altLang="en-US" sz="2800" dirty="0"/>
              <a:t>To </a:t>
            </a:r>
            <a:r>
              <a:rPr lang="en-GB" altLang="en-US" sz="2800" dirty="0" smtClean="0"/>
              <a:t>develop/enhance understanding </a:t>
            </a:r>
            <a:r>
              <a:rPr lang="en-GB" altLang="en-US" sz="2800" dirty="0"/>
              <a:t>of the importance of using practice guidelines to inform practice.</a:t>
            </a:r>
          </a:p>
          <a:p>
            <a:pPr>
              <a:spcBef>
                <a:spcPts val="600"/>
              </a:spcBef>
              <a:spcAft>
                <a:spcPts val="600"/>
              </a:spcAft>
            </a:pPr>
            <a:r>
              <a:rPr lang="en-GB" altLang="en-US" sz="2800" dirty="0"/>
              <a:t>To </a:t>
            </a:r>
            <a:r>
              <a:rPr lang="en-GB" altLang="en-US" sz="2800" dirty="0" smtClean="0"/>
              <a:t>develop/enhance understanding </a:t>
            </a:r>
            <a:r>
              <a:rPr lang="en-GB" altLang="en-US" sz="2800" dirty="0"/>
              <a:t>of how to use the </a:t>
            </a:r>
            <a:r>
              <a:rPr lang="en-GB" altLang="en-US" sz="2800" dirty="0" smtClean="0"/>
              <a:t>RCOT </a:t>
            </a:r>
            <a:r>
              <a:rPr lang="en-GB" altLang="en-US" sz="2800" dirty="0"/>
              <a:t>Audit Form for use with the evidence-based recommendations.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39552" y="908720"/>
            <a:ext cx="7993509" cy="1066800"/>
          </a:xfrm>
        </p:spPr>
        <p:txBody>
          <a:bodyPr/>
          <a:lstStyle/>
          <a:p>
            <a:pPr algn="l"/>
            <a:r>
              <a:rPr lang="en-GB" altLang="en-US" sz="3600" b="1" dirty="0" smtClean="0">
                <a:latin typeface="Arial" pitchFamily="34" charset="0"/>
                <a:ea typeface="ＭＳ Ｐゴシック" pitchFamily="34" charset="-128"/>
                <a:cs typeface="Arial" pitchFamily="34" charset="0"/>
              </a:rPr>
              <a:t>Impact of practice guideline                for you: the practitioner</a:t>
            </a:r>
          </a:p>
        </p:txBody>
      </p:sp>
      <p:sp>
        <p:nvSpPr>
          <p:cNvPr id="44035" name="Content Placeholder 2"/>
          <p:cNvSpPr>
            <a:spLocks noGrp="1"/>
          </p:cNvSpPr>
          <p:nvPr>
            <p:ph idx="1"/>
          </p:nvPr>
        </p:nvSpPr>
        <p:spPr>
          <a:xfrm>
            <a:off x="611560" y="2132856"/>
            <a:ext cx="7620000" cy="3886200"/>
          </a:xfrm>
        </p:spPr>
        <p:txBody>
          <a:bodyPr/>
          <a:lstStyle/>
          <a:p>
            <a:pPr>
              <a:spcBef>
                <a:spcPts val="400"/>
              </a:spcBef>
              <a:spcAft>
                <a:spcPts val="400"/>
              </a:spcAft>
            </a:pPr>
            <a:r>
              <a:rPr lang="en-GB" altLang="en-US" sz="2600" dirty="0" smtClean="0">
                <a:solidFill>
                  <a:srgbClr val="000000"/>
                </a:solidFill>
                <a:latin typeface="Arial" pitchFamily="34" charset="0"/>
                <a:ea typeface="ＭＳ Ｐゴシック" pitchFamily="34" charset="-128"/>
                <a:cs typeface="Arial" pitchFamily="34" charset="0"/>
              </a:rPr>
              <a:t>Challenges / affirms your current practice.</a:t>
            </a:r>
          </a:p>
          <a:p>
            <a:pPr>
              <a:spcBef>
                <a:spcPts val="400"/>
              </a:spcBef>
              <a:spcAft>
                <a:spcPts val="400"/>
              </a:spcAft>
            </a:pPr>
            <a:r>
              <a:rPr lang="en-GB" altLang="en-US" sz="2600" dirty="0" smtClean="0">
                <a:solidFill>
                  <a:srgbClr val="000000"/>
                </a:solidFill>
                <a:latin typeface="Arial" pitchFamily="34" charset="0"/>
                <a:ea typeface="ＭＳ Ｐゴシック" pitchFamily="34" charset="-128"/>
                <a:cs typeface="Arial" pitchFamily="34" charset="0"/>
              </a:rPr>
              <a:t>Provides evidence-based recommendations to inform and support your practice.</a:t>
            </a:r>
          </a:p>
          <a:p>
            <a:pPr>
              <a:spcBef>
                <a:spcPts val="400"/>
              </a:spcBef>
              <a:spcAft>
                <a:spcPts val="400"/>
              </a:spcAft>
            </a:pPr>
            <a:r>
              <a:rPr lang="en-GB" altLang="en-US" sz="2600" dirty="0" smtClean="0">
                <a:solidFill>
                  <a:srgbClr val="000000"/>
                </a:solidFill>
                <a:latin typeface="Arial" pitchFamily="34" charset="0"/>
                <a:ea typeface="ＭＳ Ｐゴシック" pitchFamily="34" charset="-128"/>
                <a:cs typeface="Arial" pitchFamily="34" charset="0"/>
              </a:rPr>
              <a:t>Raises awareness of benefits and risks, and organisational and financial barriers.</a:t>
            </a:r>
          </a:p>
          <a:p>
            <a:pPr>
              <a:spcBef>
                <a:spcPts val="400"/>
              </a:spcBef>
              <a:spcAft>
                <a:spcPts val="400"/>
              </a:spcAft>
            </a:pPr>
            <a:r>
              <a:rPr lang="en-GB" altLang="en-US" sz="2600" dirty="0" smtClean="0">
                <a:solidFill>
                  <a:srgbClr val="000000"/>
                </a:solidFill>
                <a:latin typeface="Arial" pitchFamily="34" charset="0"/>
                <a:ea typeface="ＭＳ Ｐゴシック" pitchFamily="34" charset="-128"/>
                <a:cs typeface="Arial" pitchFamily="34" charset="0"/>
              </a:rPr>
              <a:t>Provides a vehicle for you to audit and justify your practice.</a:t>
            </a:r>
          </a:p>
          <a:p>
            <a:pPr>
              <a:spcBef>
                <a:spcPts val="400"/>
              </a:spcBef>
              <a:spcAft>
                <a:spcPts val="400"/>
              </a:spcAft>
            </a:pPr>
            <a:r>
              <a:rPr lang="en-GB" altLang="en-US" sz="2600" dirty="0" smtClean="0">
                <a:solidFill>
                  <a:srgbClr val="000000"/>
                </a:solidFill>
                <a:latin typeface="Arial" pitchFamily="34" charset="0"/>
                <a:ea typeface="ＭＳ Ｐゴシック" pitchFamily="34" charset="-128"/>
                <a:cs typeface="Arial" pitchFamily="34" charset="0"/>
              </a:rPr>
              <a:t>Assists in communicating your role to members of the multidisciplinary team.</a:t>
            </a:r>
            <a:endParaRPr lang="en-GB" altLang="en-US" sz="2600" dirty="0" smtClean="0">
              <a:latin typeface="Arial" pitchFamily="34" charset="0"/>
              <a:ea typeface="ＭＳ Ｐゴシック" pitchFamily="34" charset="-128"/>
              <a:cs typeface="Arial" pitchFamily="34" charset="0"/>
            </a:endParaRPr>
          </a:p>
        </p:txBody>
      </p:sp>
      <p:sp>
        <p:nvSpPr>
          <p:cNvPr id="4403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610BB270-D405-4ABA-8781-DF0F6749C082}" type="slidenum">
              <a:rPr lang="en-GB" altLang="en-US" sz="1400" smtClean="0"/>
              <a:pPr>
                <a:spcBef>
                  <a:spcPct val="0"/>
                </a:spcBef>
                <a:buFontTx/>
                <a:buNone/>
              </a:pPr>
              <a:t>20</a:t>
            </a:fld>
            <a:endParaRPr lang="en-GB" altLang="en-US" sz="1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67544" y="908720"/>
            <a:ext cx="7344346" cy="1066800"/>
          </a:xfrm>
        </p:spPr>
        <p:txBody>
          <a:bodyPr/>
          <a:lstStyle/>
          <a:p>
            <a:pPr algn="l"/>
            <a:r>
              <a:rPr lang="en-GB" altLang="en-US" sz="3600" b="1" dirty="0" smtClean="0">
                <a:latin typeface="Arial" pitchFamily="34" charset="0"/>
                <a:ea typeface="ＭＳ Ｐゴシック" pitchFamily="34" charset="-128"/>
                <a:cs typeface="Arial" pitchFamily="34" charset="0"/>
              </a:rPr>
              <a:t>Impact of practice guideline     for managers</a:t>
            </a:r>
          </a:p>
        </p:txBody>
      </p:sp>
      <p:sp>
        <p:nvSpPr>
          <p:cNvPr id="45059" name="Content Placeholder 2"/>
          <p:cNvSpPr>
            <a:spLocks noGrp="1"/>
          </p:cNvSpPr>
          <p:nvPr>
            <p:ph idx="1"/>
          </p:nvPr>
        </p:nvSpPr>
        <p:spPr>
          <a:xfrm>
            <a:off x="468313" y="2060848"/>
            <a:ext cx="7991475" cy="4101827"/>
          </a:xfrm>
        </p:spPr>
        <p:txBody>
          <a:bodyPr/>
          <a:lstStyle/>
          <a:p>
            <a:pPr>
              <a:spcBef>
                <a:spcPts val="400"/>
              </a:spcBef>
              <a:spcAft>
                <a:spcPts val="400"/>
              </a:spcAft>
            </a:pPr>
            <a:r>
              <a:rPr lang="en-GB" altLang="en-US" sz="2800" dirty="0" smtClean="0">
                <a:latin typeface="Arial" pitchFamily="34" charset="0"/>
                <a:ea typeface="ＭＳ Ｐゴシック" pitchFamily="34" charset="-128"/>
                <a:cs typeface="Arial" pitchFamily="34" charset="0"/>
              </a:rPr>
              <a:t>Provides evidence of the need for occupational therapy input into services for adults undergoing total hip replacement.</a:t>
            </a:r>
          </a:p>
          <a:p>
            <a:pPr>
              <a:spcBef>
                <a:spcPts val="400"/>
              </a:spcBef>
              <a:spcAft>
                <a:spcPts val="400"/>
              </a:spcAft>
            </a:pPr>
            <a:r>
              <a:rPr lang="en-GB" altLang="en-US" sz="2800" dirty="0" smtClean="0">
                <a:latin typeface="Arial" pitchFamily="34" charset="0"/>
                <a:ea typeface="ＭＳ Ｐゴシック" pitchFamily="34" charset="-128"/>
                <a:cs typeface="Arial" pitchFamily="34" charset="0"/>
              </a:rPr>
              <a:t>Provides a structure to audit the work of occupational therapists within the service to improve service quality.</a:t>
            </a:r>
          </a:p>
          <a:p>
            <a:pPr>
              <a:spcBef>
                <a:spcPts val="400"/>
              </a:spcBef>
              <a:spcAft>
                <a:spcPts val="400"/>
              </a:spcAft>
            </a:pPr>
            <a:r>
              <a:rPr lang="en-GB" altLang="en-US" sz="2800" dirty="0" smtClean="0">
                <a:latin typeface="Arial" pitchFamily="34" charset="0"/>
                <a:ea typeface="ＭＳ Ｐゴシック" pitchFamily="34" charset="-128"/>
                <a:cs typeface="Arial" pitchFamily="34" charset="0"/>
              </a:rPr>
              <a:t>Provides a vehicle for justifying service provision.</a:t>
            </a:r>
          </a:p>
        </p:txBody>
      </p:sp>
      <p:sp>
        <p:nvSpPr>
          <p:cNvPr id="4506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204676BC-5FE0-4C86-83C8-D8E8FBCE9D7E}" type="slidenum">
              <a:rPr lang="en-GB" altLang="en-US" sz="1400" smtClean="0"/>
              <a:pPr>
                <a:spcBef>
                  <a:spcPct val="0"/>
                </a:spcBef>
                <a:buFontTx/>
                <a:buNone/>
              </a:pPr>
              <a:t>21</a:t>
            </a:fld>
            <a:endParaRPr lang="en-GB" altLang="en-US" sz="1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95536" y="476672"/>
            <a:ext cx="6553200" cy="1066800"/>
          </a:xfrm>
        </p:spPr>
        <p:txBody>
          <a:bodyPr/>
          <a:lstStyle/>
          <a:p>
            <a:pPr algn="l"/>
            <a:r>
              <a:rPr lang="en-GB" altLang="en-US" sz="3600" b="1" dirty="0" smtClean="0">
                <a:latin typeface="Arial" pitchFamily="34" charset="0"/>
                <a:ea typeface="ＭＳ Ｐゴシック" pitchFamily="34" charset="-128"/>
                <a:cs typeface="Arial" pitchFamily="34" charset="0"/>
              </a:rPr>
              <a:t>Impact of practice guideline for commissioners</a:t>
            </a:r>
          </a:p>
        </p:txBody>
      </p:sp>
      <p:sp>
        <p:nvSpPr>
          <p:cNvPr id="46083" name="Content Placeholder 2"/>
          <p:cNvSpPr>
            <a:spLocks noGrp="1"/>
          </p:cNvSpPr>
          <p:nvPr>
            <p:ph idx="1"/>
          </p:nvPr>
        </p:nvSpPr>
        <p:spPr>
          <a:xfrm>
            <a:off x="467544" y="1700808"/>
            <a:ext cx="8278812" cy="3886200"/>
          </a:xfrm>
        </p:spPr>
        <p:txBody>
          <a:bodyPr/>
          <a:lstStyle/>
          <a:p>
            <a:pPr>
              <a:spcBef>
                <a:spcPts val="400"/>
              </a:spcBef>
              <a:spcAft>
                <a:spcPts val="400"/>
              </a:spcAft>
            </a:pPr>
            <a:r>
              <a:rPr lang="en-GB" altLang="en-US" sz="2800" dirty="0" smtClean="0">
                <a:latin typeface="Arial" pitchFamily="34" charset="0"/>
                <a:ea typeface="ＭＳ Ｐゴシック" pitchFamily="34" charset="-128"/>
                <a:cs typeface="Arial" pitchFamily="34" charset="0"/>
              </a:rPr>
              <a:t>Articulates the need for occupational therapy interventions within services for adults undergoing total hip replacement.</a:t>
            </a:r>
          </a:p>
          <a:p>
            <a:pPr>
              <a:spcBef>
                <a:spcPts val="400"/>
              </a:spcBef>
              <a:spcAft>
                <a:spcPts val="400"/>
              </a:spcAft>
            </a:pPr>
            <a:r>
              <a:rPr lang="en-GB" altLang="en-US" sz="2800" dirty="0" smtClean="0">
                <a:latin typeface="Arial" pitchFamily="34" charset="0"/>
                <a:ea typeface="ＭＳ Ｐゴシック" pitchFamily="34" charset="-128"/>
                <a:cs typeface="Arial" pitchFamily="34" charset="0"/>
              </a:rPr>
              <a:t>Provides recommendations developed by a NICE Accredited process.</a:t>
            </a:r>
          </a:p>
          <a:p>
            <a:pPr>
              <a:spcBef>
                <a:spcPts val="400"/>
              </a:spcBef>
              <a:spcAft>
                <a:spcPts val="400"/>
              </a:spcAft>
            </a:pPr>
            <a:r>
              <a:rPr lang="en-GB" altLang="en-US" sz="2800" dirty="0" smtClean="0">
                <a:latin typeface="Arial" pitchFamily="34" charset="0"/>
                <a:ea typeface="ＭＳ Ｐゴシック" pitchFamily="34" charset="-128"/>
                <a:cs typeface="Arial" pitchFamily="34" charset="0"/>
              </a:rPr>
              <a:t>Can help educate commissioners to identify learning needs for the workforce.</a:t>
            </a:r>
          </a:p>
          <a:p>
            <a:pPr>
              <a:spcBef>
                <a:spcPts val="400"/>
              </a:spcBef>
              <a:spcAft>
                <a:spcPts val="400"/>
              </a:spcAft>
            </a:pPr>
            <a:r>
              <a:rPr lang="en-GB" altLang="en-US" sz="2800" dirty="0" smtClean="0">
                <a:latin typeface="Arial" pitchFamily="34" charset="0"/>
                <a:ea typeface="ＭＳ Ｐゴシック" pitchFamily="34" charset="-128"/>
                <a:cs typeface="Arial" pitchFamily="34" charset="0"/>
              </a:rPr>
              <a:t>Audit form provides a mechanism to review service delivery in accordance with the evidence.</a:t>
            </a:r>
          </a:p>
        </p:txBody>
      </p:sp>
      <p:sp>
        <p:nvSpPr>
          <p:cNvPr id="4608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5381121C-251C-4F66-91DD-5FB13B155F60}" type="slidenum">
              <a:rPr lang="en-GB" altLang="en-US" sz="1400" smtClean="0"/>
              <a:pPr>
                <a:spcBef>
                  <a:spcPct val="0"/>
                </a:spcBef>
                <a:buFontTx/>
                <a:buNone/>
              </a:pPr>
              <a:t>22</a:t>
            </a:fld>
            <a:endParaRPr lang="en-GB" altLang="en-US" sz="14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67544" y="548680"/>
            <a:ext cx="6983412" cy="1066800"/>
          </a:xfrm>
        </p:spPr>
        <p:txBody>
          <a:bodyPr/>
          <a:lstStyle/>
          <a:p>
            <a:pPr algn="l"/>
            <a:r>
              <a:rPr lang="en-GB" altLang="en-US" sz="3600" b="1" dirty="0" smtClean="0">
                <a:latin typeface="Arial" pitchFamily="34" charset="0"/>
                <a:ea typeface="ＭＳ Ｐゴシック" pitchFamily="34" charset="-128"/>
                <a:cs typeface="Arial" pitchFamily="34" charset="0"/>
              </a:rPr>
              <a:t>Impact of practice guideline                   for service users</a:t>
            </a:r>
          </a:p>
        </p:txBody>
      </p:sp>
      <p:sp>
        <p:nvSpPr>
          <p:cNvPr id="47107" name="Content Placeholder 2"/>
          <p:cNvSpPr>
            <a:spLocks noGrp="1"/>
          </p:cNvSpPr>
          <p:nvPr>
            <p:ph idx="1"/>
          </p:nvPr>
        </p:nvSpPr>
        <p:spPr>
          <a:xfrm>
            <a:off x="539552" y="1844824"/>
            <a:ext cx="7920038" cy="3886200"/>
          </a:xfrm>
        </p:spPr>
        <p:txBody>
          <a:bodyPr/>
          <a:lstStyle/>
          <a:p>
            <a:pPr>
              <a:spcBef>
                <a:spcPts val="600"/>
              </a:spcBef>
              <a:spcAft>
                <a:spcPts val="600"/>
              </a:spcAft>
            </a:pPr>
            <a:r>
              <a:rPr lang="en-GB" altLang="en-US" sz="2800" dirty="0" smtClean="0">
                <a:latin typeface="Arial" pitchFamily="34" charset="0"/>
                <a:ea typeface="ＭＳ Ｐゴシック" pitchFamily="34" charset="-128"/>
                <a:cs typeface="Arial" pitchFamily="34" charset="0"/>
              </a:rPr>
              <a:t>The recommendations reinforce the fundamental importance of the service user perspective.</a:t>
            </a:r>
            <a:endParaRPr lang="en-GB" altLang="en-US" sz="1400" dirty="0" smtClean="0">
              <a:latin typeface="Arial" pitchFamily="34" charset="0"/>
              <a:ea typeface="ＭＳ Ｐゴシック" pitchFamily="34" charset="-128"/>
              <a:cs typeface="Arial" pitchFamily="34" charset="0"/>
            </a:endParaRPr>
          </a:p>
          <a:p>
            <a:pPr>
              <a:spcBef>
                <a:spcPts val="600"/>
              </a:spcBef>
              <a:spcAft>
                <a:spcPts val="600"/>
              </a:spcAft>
            </a:pPr>
            <a:r>
              <a:rPr lang="en-GB" altLang="en-US" sz="2800" dirty="0" smtClean="0">
                <a:latin typeface="Arial" pitchFamily="34" charset="0"/>
                <a:ea typeface="ＭＳ Ｐゴシック" pitchFamily="34" charset="-128"/>
                <a:cs typeface="Arial" pitchFamily="34" charset="0"/>
              </a:rPr>
              <a:t>In being adopted by services and occupational therapists, the guideline should improve the consistency and quality of intervention for users of services.</a:t>
            </a:r>
          </a:p>
          <a:p>
            <a:pPr>
              <a:spcBef>
                <a:spcPts val="600"/>
              </a:spcBef>
              <a:spcAft>
                <a:spcPts val="600"/>
              </a:spcAft>
            </a:pPr>
            <a:r>
              <a:rPr lang="en-GB" altLang="en-US" sz="2800" dirty="0" smtClean="0">
                <a:latin typeface="Arial" pitchFamily="34" charset="0"/>
                <a:ea typeface="ＭＳ Ｐゴシック" pitchFamily="34" charset="-128"/>
                <a:cs typeface="Arial" pitchFamily="34" charset="0"/>
              </a:rPr>
              <a:t>Gives assurance that practitioners use the available evidence to support interventions.</a:t>
            </a:r>
          </a:p>
        </p:txBody>
      </p:sp>
      <p:sp>
        <p:nvSpPr>
          <p:cNvPr id="4710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B4C0E6E9-A43D-44BB-84F4-BA4B6E83E1FD}" type="slidenum">
              <a:rPr lang="en-GB" altLang="en-US" sz="1400" smtClean="0"/>
              <a:pPr>
                <a:spcBef>
                  <a:spcPct val="0"/>
                </a:spcBef>
                <a:buFontTx/>
                <a:buNone/>
              </a:pPr>
              <a:t>23</a:t>
            </a:fld>
            <a:endParaRPr lang="en-GB" altLang="en-US" sz="1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438" y="274638"/>
            <a:ext cx="8229600" cy="1143000"/>
          </a:xfrm>
        </p:spPr>
        <p:txBody>
          <a:bodyPr/>
          <a:lstStyle/>
          <a:p>
            <a:pPr algn="l"/>
            <a:r>
              <a:rPr lang="en-GB" altLang="en-US" sz="4000" b="1" smtClean="0">
                <a:latin typeface="Arial" pitchFamily="34" charset="0"/>
                <a:ea typeface="ＭＳ Ｐゴシック" pitchFamily="34" charset="-128"/>
                <a:cs typeface="Arial" pitchFamily="34" charset="0"/>
              </a:rPr>
              <a:t>Service user perspectives</a:t>
            </a:r>
          </a:p>
        </p:txBody>
      </p:sp>
      <p:sp>
        <p:nvSpPr>
          <p:cNvPr id="481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fld id="{0EF30CE9-6DA8-4CC5-9545-A9BF7EF66EBB}" type="slidenum">
              <a:rPr lang="en-US" altLang="en-US" sz="1400" smtClean="0">
                <a:latin typeface="Arial" panose="020B0604020202020204" pitchFamily="34" charset="0"/>
                <a:cs typeface="Arial" panose="020B0604020202020204" pitchFamily="34" charset="0"/>
              </a:rPr>
              <a:pPr eaLnBrk="1" hangingPunct="1">
                <a:spcBef>
                  <a:spcPct val="0"/>
                </a:spcBef>
                <a:buFontTx/>
                <a:buNone/>
              </a:pPr>
              <a:t>24</a:t>
            </a:fld>
            <a:endParaRPr lang="en-US" altLang="en-US" sz="1400" dirty="0" smtClean="0">
              <a:latin typeface="Arial" panose="020B0604020202020204" pitchFamily="34" charset="0"/>
              <a:cs typeface="Arial" panose="020B0604020202020204" pitchFamily="34" charset="0"/>
            </a:endParaRPr>
          </a:p>
        </p:txBody>
      </p:sp>
      <p:sp>
        <p:nvSpPr>
          <p:cNvPr id="5" name="Oval Callout 4"/>
          <p:cNvSpPr/>
          <p:nvPr/>
        </p:nvSpPr>
        <p:spPr>
          <a:xfrm>
            <a:off x="388938" y="1363663"/>
            <a:ext cx="3894137" cy="2628900"/>
          </a:xfrm>
          <a:prstGeom prst="wedgeEllipseCallout">
            <a:avLst>
              <a:gd name="adj1" fmla="val 53271"/>
              <a:gd name="adj2" fmla="val 37191"/>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GB" sz="1800" b="1" dirty="0">
                <a:solidFill>
                  <a:prstClr val="white"/>
                </a:solidFill>
              </a:rPr>
              <a:t>“The home visit by my local OT was extremely helpful. He explained very clearly what I might expect and ways of helping my recovery and improving my post-op </a:t>
            </a:r>
            <a:r>
              <a:rPr lang="en-GB" sz="1800" b="1" dirty="0" smtClean="0">
                <a:solidFill>
                  <a:prstClr val="white"/>
                </a:solidFill>
              </a:rPr>
              <a:t>mobility.”</a:t>
            </a:r>
            <a:endParaRPr lang="en-GB" sz="1800" b="1" dirty="0">
              <a:solidFill>
                <a:prstClr val="white"/>
              </a:solidFill>
            </a:endParaRPr>
          </a:p>
        </p:txBody>
      </p:sp>
      <p:sp>
        <p:nvSpPr>
          <p:cNvPr id="6" name="Oval Callout 5"/>
          <p:cNvSpPr/>
          <p:nvPr/>
        </p:nvSpPr>
        <p:spPr>
          <a:xfrm>
            <a:off x="5663059" y="3771900"/>
            <a:ext cx="3229421" cy="1989138"/>
          </a:xfrm>
          <a:prstGeom prst="wedgeEllipseCallout">
            <a:avLst>
              <a:gd name="adj1" fmla="val 46814"/>
              <a:gd name="adj2" fmla="val 73228"/>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GB" sz="1800" b="1" dirty="0">
                <a:solidFill>
                  <a:prstClr val="white"/>
                </a:solidFill>
              </a:rPr>
              <a:t>“It is vitally important that your relatives and carers are involved in pre-operative </a:t>
            </a:r>
            <a:r>
              <a:rPr lang="en-GB" sz="1800" b="1" dirty="0" smtClean="0">
                <a:solidFill>
                  <a:prstClr val="white"/>
                </a:solidFill>
              </a:rPr>
              <a:t>education.”</a:t>
            </a:r>
            <a:endParaRPr lang="en-GB" sz="1800" b="1" dirty="0">
              <a:solidFill>
                <a:prstClr val="white"/>
              </a:solidFill>
            </a:endParaRPr>
          </a:p>
        </p:txBody>
      </p:sp>
      <p:sp>
        <p:nvSpPr>
          <p:cNvPr id="7" name="Rounded Rectangular Callout 6"/>
          <p:cNvSpPr/>
          <p:nvPr/>
        </p:nvSpPr>
        <p:spPr>
          <a:xfrm>
            <a:off x="4914900" y="1417638"/>
            <a:ext cx="3078163" cy="2041525"/>
          </a:xfrm>
          <a:prstGeom prst="wedgeRoundRectCallout">
            <a:avLst>
              <a:gd name="adj1" fmla="val -40367"/>
              <a:gd name="adj2" fmla="val 64833"/>
              <a:gd name="adj3" fmla="val 16667"/>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GB" sz="1800" b="1" dirty="0">
                <a:solidFill>
                  <a:prstClr val="white"/>
                </a:solidFill>
              </a:rPr>
              <a:t>“This is a common and routine operation so sometimes you feel all the pre-operative assessment is a ‘tick box’ </a:t>
            </a:r>
            <a:r>
              <a:rPr lang="en-GB" sz="1800" b="1" dirty="0" smtClean="0">
                <a:solidFill>
                  <a:prstClr val="white"/>
                </a:solidFill>
              </a:rPr>
              <a:t>- </a:t>
            </a:r>
            <a:r>
              <a:rPr lang="en-GB" sz="1800" b="1" dirty="0">
                <a:solidFill>
                  <a:prstClr val="white"/>
                </a:solidFill>
              </a:rPr>
              <a:t>but to you it is a major event and very </a:t>
            </a:r>
            <a:r>
              <a:rPr lang="en-GB" sz="1800" b="1" dirty="0" smtClean="0">
                <a:solidFill>
                  <a:prstClr val="white"/>
                </a:solidFill>
              </a:rPr>
              <a:t>worrying.”</a:t>
            </a:r>
            <a:endParaRPr lang="en-GB" sz="1800" b="1" dirty="0">
              <a:solidFill>
                <a:prstClr val="white"/>
              </a:solidFill>
            </a:endParaRPr>
          </a:p>
        </p:txBody>
      </p:sp>
      <p:sp>
        <p:nvSpPr>
          <p:cNvPr id="8" name="Rounded Rectangular Callout 7"/>
          <p:cNvSpPr/>
          <p:nvPr/>
        </p:nvSpPr>
        <p:spPr>
          <a:xfrm>
            <a:off x="1020763" y="4221163"/>
            <a:ext cx="4397375" cy="1973262"/>
          </a:xfrm>
          <a:prstGeom prst="wedgeRoundRectCallout">
            <a:avLst>
              <a:gd name="adj1" fmla="val -57868"/>
              <a:gd name="adj2" fmla="val 74133"/>
              <a:gd name="adj3" fmla="val 16667"/>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GB" sz="1800" b="1" dirty="0">
                <a:solidFill>
                  <a:prstClr val="white"/>
                </a:solidFill>
              </a:rPr>
              <a:t>“It is really important that you are given consistent advice from everyone in the team </a:t>
            </a:r>
            <a:r>
              <a:rPr lang="en-GB" sz="1800" b="1" dirty="0" smtClean="0">
                <a:solidFill>
                  <a:prstClr val="white"/>
                </a:solidFill>
              </a:rPr>
              <a:t>- </a:t>
            </a:r>
            <a:r>
              <a:rPr lang="en-GB" sz="1800" b="1" dirty="0">
                <a:solidFill>
                  <a:prstClr val="white"/>
                </a:solidFill>
              </a:rPr>
              <a:t>you can be told different things by different people and this increases your fears and worries both before and after the </a:t>
            </a:r>
            <a:r>
              <a:rPr lang="en-GB" sz="1800" b="1" dirty="0" smtClean="0">
                <a:solidFill>
                  <a:prstClr val="white"/>
                </a:solidFill>
              </a:rPr>
              <a:t>operation.”</a:t>
            </a:r>
            <a:endParaRPr lang="en-GB" sz="1800" b="1" dirty="0">
              <a:solidFill>
                <a:prstClr val="white"/>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8" y="161002"/>
            <a:ext cx="2160242" cy="829126"/>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51520" y="620688"/>
            <a:ext cx="7561263" cy="1066800"/>
          </a:xfrm>
        </p:spPr>
        <p:txBody>
          <a:bodyPr/>
          <a:lstStyle/>
          <a:p>
            <a:pPr algn="l"/>
            <a:r>
              <a:rPr lang="en-GB" altLang="en-US" sz="4000" b="1" dirty="0" smtClean="0">
                <a:latin typeface="Arial" pitchFamily="34" charset="0"/>
                <a:ea typeface="ＭＳ Ｐゴシック" pitchFamily="34" charset="-128"/>
                <a:cs typeface="Arial" pitchFamily="34" charset="0"/>
              </a:rPr>
              <a:t>Practice guideline resources</a:t>
            </a:r>
          </a:p>
        </p:txBody>
      </p:sp>
      <p:sp>
        <p:nvSpPr>
          <p:cNvPr id="33795" name="Content Placeholder 2"/>
          <p:cNvSpPr>
            <a:spLocks noGrp="1"/>
          </p:cNvSpPr>
          <p:nvPr>
            <p:ph idx="1"/>
          </p:nvPr>
        </p:nvSpPr>
        <p:spPr>
          <a:xfrm>
            <a:off x="539750" y="1700808"/>
            <a:ext cx="7989888" cy="4245967"/>
          </a:xfrm>
        </p:spPr>
        <p:txBody>
          <a:bodyPr/>
          <a:lstStyle/>
          <a:p>
            <a:pPr>
              <a:defRPr/>
            </a:pPr>
            <a:r>
              <a:rPr lang="en-GB" sz="2400" dirty="0" smtClean="0"/>
              <a:t>Royal College </a:t>
            </a:r>
            <a:r>
              <a:rPr lang="en-GB" sz="2400" dirty="0"/>
              <a:t>of Occupational Therapists (</a:t>
            </a:r>
            <a:r>
              <a:rPr lang="en-GB" sz="2400" dirty="0" smtClean="0"/>
              <a:t>2017) </a:t>
            </a:r>
            <a:r>
              <a:rPr lang="en-GB" sz="2400" dirty="0"/>
              <a:t>Occupational therapy </a:t>
            </a:r>
            <a:r>
              <a:rPr lang="en-GB" sz="2400" dirty="0" smtClean="0"/>
              <a:t>for adults undergoing total hip replacement: practice guideline, 2</a:t>
            </a:r>
            <a:r>
              <a:rPr lang="en-GB" sz="2400" baseline="30000" dirty="0" smtClean="0"/>
              <a:t>nd</a:t>
            </a:r>
            <a:r>
              <a:rPr lang="en-GB" sz="2400" dirty="0" smtClean="0"/>
              <a:t> ed. </a:t>
            </a:r>
            <a:r>
              <a:rPr lang="en-GB" sz="2400" dirty="0"/>
              <a:t>London: </a:t>
            </a:r>
            <a:r>
              <a:rPr lang="en-GB" sz="2400" dirty="0" smtClean="0"/>
              <a:t>RCOT.</a:t>
            </a:r>
          </a:p>
          <a:p>
            <a:pPr>
              <a:defRPr/>
            </a:pPr>
            <a:r>
              <a:rPr lang="en-GB" sz="2400" smtClean="0"/>
              <a:t>Audit Form</a:t>
            </a:r>
            <a:r>
              <a:rPr lang="en-GB" sz="2400" dirty="0" smtClean="0"/>
              <a:t>.</a:t>
            </a:r>
          </a:p>
          <a:p>
            <a:pPr>
              <a:defRPr/>
            </a:pPr>
            <a:r>
              <a:rPr lang="en-GB" sz="2400" dirty="0" smtClean="0"/>
              <a:t>Quick </a:t>
            </a:r>
            <a:r>
              <a:rPr lang="en-GB" sz="2400" dirty="0"/>
              <a:t>Reference </a:t>
            </a:r>
            <a:r>
              <a:rPr lang="en-GB" sz="2400" dirty="0" smtClean="0"/>
              <a:t>Guide.</a:t>
            </a:r>
            <a:endParaRPr lang="en-GB" sz="2400" dirty="0"/>
          </a:p>
          <a:p>
            <a:pPr>
              <a:defRPr/>
            </a:pPr>
            <a:r>
              <a:rPr lang="en-GB" sz="2400" dirty="0" smtClean="0"/>
              <a:t>Implementation tips.</a:t>
            </a:r>
            <a:endParaRPr lang="en-GB" sz="2400" dirty="0"/>
          </a:p>
          <a:p>
            <a:pPr marL="0" indent="0">
              <a:buFontTx/>
              <a:buNone/>
              <a:defRPr/>
            </a:pPr>
            <a:r>
              <a:rPr lang="en-GB" sz="2400" dirty="0" smtClean="0"/>
              <a:t>Resources </a:t>
            </a:r>
            <a:r>
              <a:rPr lang="en-GB" sz="2400" dirty="0"/>
              <a:t>are available from the </a:t>
            </a:r>
            <a:r>
              <a:rPr lang="en-GB" sz="2400" dirty="0" smtClean="0"/>
              <a:t>Royal College’s </a:t>
            </a:r>
            <a:r>
              <a:rPr lang="en-GB" sz="2400" dirty="0"/>
              <a:t>website </a:t>
            </a:r>
            <a:r>
              <a:rPr lang="en-GB" sz="2400" dirty="0" smtClean="0"/>
              <a:t>at: </a:t>
            </a:r>
            <a:r>
              <a:rPr lang="en-GB" sz="2400" u="sng" dirty="0" smtClean="0">
                <a:solidFill>
                  <a:srgbClr val="0000FF"/>
                </a:solidFill>
              </a:rPr>
              <a:t>www.rcot.co.uk/practice-resources/rcot-practice-guidelines</a:t>
            </a:r>
            <a:endParaRPr lang="en-GB" altLang="en-US" sz="2400" dirty="0" smtClean="0">
              <a:latin typeface="Arial" pitchFamily="34" charset="0"/>
              <a:ea typeface="ＭＳ Ｐゴシック" pitchFamily="34" charset="-128"/>
              <a:cs typeface="Arial" pitchFamily="34" charset="0"/>
            </a:endParaRPr>
          </a:p>
        </p:txBody>
      </p:sp>
      <p:sp>
        <p:nvSpPr>
          <p:cNvPr id="4915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9B57632E-8C46-4BFF-AB67-0D799C9D9E90}" type="slidenum">
              <a:rPr lang="en-GB" altLang="en-US" sz="1400" smtClean="0"/>
              <a:pPr>
                <a:spcBef>
                  <a:spcPct val="0"/>
                </a:spcBef>
                <a:buFontTx/>
                <a:buNone/>
              </a:pPr>
              <a:t>25</a:t>
            </a:fld>
            <a:endParaRPr lang="en-GB" alt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4DDC334A-D599-4B4A-B36B-7A2B26469730}" type="slidenum">
              <a:rPr lang="en-GB" altLang="en-US" sz="1400" smtClean="0"/>
              <a:pPr>
                <a:spcBef>
                  <a:spcPct val="0"/>
                </a:spcBef>
                <a:buFontTx/>
                <a:buNone/>
              </a:pPr>
              <a:t>3</a:t>
            </a:fld>
            <a:endParaRPr lang="en-GB" altLang="en-US" sz="1400" smtClean="0"/>
          </a:p>
        </p:txBody>
      </p:sp>
      <p:sp>
        <p:nvSpPr>
          <p:cNvPr id="28675" name="TextBox 3"/>
          <p:cNvSpPr txBox="1">
            <a:spLocks noChangeArrowheads="1"/>
          </p:cNvSpPr>
          <p:nvPr/>
        </p:nvSpPr>
        <p:spPr bwMode="auto">
          <a:xfrm>
            <a:off x="5148263" y="1916113"/>
            <a:ext cx="3527425" cy="404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spcAft>
                <a:spcPts val="600"/>
              </a:spcAft>
              <a:buFontTx/>
              <a:buNone/>
            </a:pPr>
            <a:r>
              <a:rPr lang="en-GB" altLang="en-US" sz="2800" b="1" dirty="0"/>
              <a:t>Practice question: </a:t>
            </a:r>
          </a:p>
          <a:p>
            <a:pPr eaLnBrk="1" hangingPunct="1">
              <a:spcBef>
                <a:spcPct val="0"/>
              </a:spcBef>
              <a:buFontTx/>
              <a:buNone/>
            </a:pPr>
            <a:r>
              <a:rPr lang="en-GB" altLang="en-US" sz="2800" dirty="0"/>
              <a:t>What evidence is there  to support occupational therapy intervention with </a:t>
            </a:r>
            <a:r>
              <a:rPr lang="en-GB" altLang="en-US" sz="2800" dirty="0" smtClean="0"/>
              <a:t>adults, </a:t>
            </a:r>
            <a:r>
              <a:rPr lang="en-GB" altLang="en-US" sz="2800" dirty="0"/>
              <a:t>over the age of </a:t>
            </a:r>
            <a:r>
              <a:rPr lang="en-GB" altLang="en-US" sz="2800" dirty="0" smtClean="0"/>
              <a:t>18, </a:t>
            </a:r>
            <a:r>
              <a:rPr lang="en-GB" altLang="en-US" sz="2800" dirty="0"/>
              <a:t>undergoing total hip replacement?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651745"/>
            <a:ext cx="3924300" cy="555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827584" y="1066800"/>
            <a:ext cx="8316416" cy="1066800"/>
          </a:xfrm>
        </p:spPr>
        <p:txBody>
          <a:bodyPr/>
          <a:lstStyle/>
          <a:p>
            <a:pPr algn="l"/>
            <a:r>
              <a:rPr lang="en-GB" altLang="en-US" sz="4000" b="1" dirty="0" smtClean="0">
                <a:latin typeface="Arial" pitchFamily="34" charset="0"/>
                <a:ea typeface="ＭＳ Ｐゴシック" pitchFamily="34" charset="-128"/>
                <a:cs typeface="Arial" pitchFamily="34" charset="0"/>
              </a:rPr>
              <a:t>Key objective of guideline</a:t>
            </a:r>
          </a:p>
        </p:txBody>
      </p:sp>
      <p:sp>
        <p:nvSpPr>
          <p:cNvPr id="29699" name="Content Placeholder 2"/>
          <p:cNvSpPr>
            <a:spLocks noGrp="1"/>
          </p:cNvSpPr>
          <p:nvPr>
            <p:ph idx="1"/>
          </p:nvPr>
        </p:nvSpPr>
        <p:spPr>
          <a:xfrm>
            <a:off x="539552" y="1988840"/>
            <a:ext cx="8051998" cy="3816424"/>
          </a:xfrm>
        </p:spPr>
        <p:txBody>
          <a:bodyPr anchor="ctr"/>
          <a:lstStyle/>
          <a:p>
            <a:pPr indent="0">
              <a:spcBef>
                <a:spcPct val="0"/>
              </a:spcBef>
              <a:buFontTx/>
              <a:buNone/>
            </a:pPr>
            <a:r>
              <a:rPr lang="en-GB" altLang="en-US" sz="2800" dirty="0" smtClean="0">
                <a:solidFill>
                  <a:srgbClr val="000000"/>
                </a:solidFill>
                <a:latin typeface="Arial" pitchFamily="34" charset="0"/>
                <a:ea typeface="ＭＳ Ｐゴシック" pitchFamily="34" charset="-128"/>
                <a:cs typeface="Arial" pitchFamily="34" charset="0"/>
              </a:rPr>
              <a:t>To describe the most appropriate care or</a:t>
            </a:r>
          </a:p>
          <a:p>
            <a:pPr indent="0">
              <a:spcBef>
                <a:spcPct val="0"/>
              </a:spcBef>
              <a:buFontTx/>
              <a:buNone/>
            </a:pPr>
            <a:r>
              <a:rPr lang="en-GB" altLang="en-US" sz="2800" dirty="0" smtClean="0">
                <a:solidFill>
                  <a:srgbClr val="000000"/>
                </a:solidFill>
                <a:latin typeface="Arial" pitchFamily="34" charset="0"/>
                <a:ea typeface="ＭＳ Ｐゴシック" pitchFamily="34" charset="-128"/>
                <a:cs typeface="Arial" pitchFamily="34" charset="0"/>
              </a:rPr>
              <a:t>action to be taken by occupational therapists </a:t>
            </a:r>
          </a:p>
          <a:p>
            <a:pPr indent="0">
              <a:spcBef>
                <a:spcPct val="0"/>
              </a:spcBef>
              <a:buFontTx/>
              <a:buNone/>
            </a:pPr>
            <a:r>
              <a:rPr lang="en-GB" altLang="en-US" sz="2800" dirty="0" smtClean="0">
                <a:solidFill>
                  <a:srgbClr val="000000"/>
                </a:solidFill>
                <a:latin typeface="Arial" pitchFamily="34" charset="0"/>
                <a:ea typeface="ＭＳ Ｐゴシック" pitchFamily="34" charset="-128"/>
                <a:cs typeface="Arial" pitchFamily="34" charset="0"/>
              </a:rPr>
              <a:t>working with adults undergoing total hip </a:t>
            </a:r>
          </a:p>
          <a:p>
            <a:pPr indent="0">
              <a:spcBef>
                <a:spcPct val="0"/>
              </a:spcBef>
              <a:buFontTx/>
              <a:buNone/>
            </a:pPr>
            <a:r>
              <a:rPr lang="en-GB" altLang="en-US" sz="2800" dirty="0" smtClean="0">
                <a:solidFill>
                  <a:srgbClr val="000000"/>
                </a:solidFill>
                <a:latin typeface="Arial" pitchFamily="34" charset="0"/>
                <a:ea typeface="ＭＳ Ｐゴシック" pitchFamily="34" charset="-128"/>
                <a:cs typeface="Arial" pitchFamily="34" charset="0"/>
              </a:rPr>
              <a:t>replacement.</a:t>
            </a:r>
          </a:p>
          <a:p>
            <a:pPr>
              <a:spcBef>
                <a:spcPct val="0"/>
              </a:spcBef>
              <a:buFontTx/>
              <a:buNone/>
            </a:pPr>
            <a:endParaRPr lang="en-GB" altLang="en-US" sz="1400" dirty="0" smtClean="0">
              <a:solidFill>
                <a:srgbClr val="000000"/>
              </a:solidFill>
              <a:latin typeface="Arial" pitchFamily="34" charset="0"/>
              <a:ea typeface="ＭＳ Ｐゴシック" pitchFamily="34" charset="-128"/>
              <a:cs typeface="Arial" pitchFamily="34" charset="0"/>
            </a:endParaRPr>
          </a:p>
        </p:txBody>
      </p:sp>
      <p:sp>
        <p:nvSpPr>
          <p:cNvPr id="2970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4C2F3E2E-4380-4964-89BC-36A2E0B78070}" type="slidenum">
              <a:rPr lang="en-GB" altLang="en-US" sz="1400" smtClean="0"/>
              <a:pPr>
                <a:spcBef>
                  <a:spcPct val="0"/>
                </a:spcBef>
                <a:buFontTx/>
                <a:buNone/>
              </a:pPr>
              <a:t>4</a:t>
            </a:fld>
            <a:endParaRPr lang="en-GB" alt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51520" y="188640"/>
            <a:ext cx="8136904" cy="1210816"/>
          </a:xfrm>
        </p:spPr>
        <p:txBody>
          <a:bodyPr/>
          <a:lstStyle/>
          <a:p>
            <a:r>
              <a:rPr lang="en-GB" altLang="en-US" sz="4000" b="1" dirty="0" smtClean="0">
                <a:latin typeface="Arial" pitchFamily="34" charset="0"/>
                <a:ea typeface="ＭＳ Ｐゴシック" pitchFamily="34" charset="-128"/>
                <a:cs typeface="Arial" pitchFamily="34" charset="0"/>
              </a:rPr>
              <a:t>Methodology</a:t>
            </a:r>
          </a:p>
        </p:txBody>
      </p:sp>
      <p:sp>
        <p:nvSpPr>
          <p:cNvPr id="3072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AC9EA5F8-59AD-493C-94DD-086B1FF4C5DC}" type="slidenum">
              <a:rPr lang="en-GB" altLang="en-US" sz="1400" smtClean="0"/>
              <a:pPr>
                <a:spcBef>
                  <a:spcPct val="0"/>
                </a:spcBef>
                <a:buFontTx/>
                <a:buNone/>
              </a:pPr>
              <a:t>5</a:t>
            </a:fld>
            <a:endParaRPr lang="en-GB" altLang="en-US" sz="1400" smtClean="0"/>
          </a:p>
        </p:txBody>
      </p:sp>
      <p:sp>
        <p:nvSpPr>
          <p:cNvPr id="30724" name="Content Placeholder 6"/>
          <p:cNvSpPr>
            <a:spLocks noGrp="1"/>
          </p:cNvSpPr>
          <p:nvPr>
            <p:ph idx="1"/>
          </p:nvPr>
        </p:nvSpPr>
        <p:spPr>
          <a:xfrm>
            <a:off x="762000" y="1360058"/>
            <a:ext cx="7620000" cy="5076179"/>
          </a:xfrm>
        </p:spPr>
        <p:txBody>
          <a:bodyPr/>
          <a:lstStyle/>
          <a:p>
            <a:pPr>
              <a:buFontTx/>
              <a:buNone/>
            </a:pPr>
            <a:endParaRPr lang="en-GB" altLang="en-US" dirty="0" smtClean="0">
              <a:latin typeface="Arial" pitchFamily="34" charset="0"/>
              <a:ea typeface="ＭＳ Ｐゴシック" pitchFamily="34" charset="-128"/>
              <a:cs typeface="Arial" pitchFamily="34" charset="0"/>
            </a:endParaRPr>
          </a:p>
          <a:p>
            <a:pPr>
              <a:buFontTx/>
              <a:buNone/>
            </a:pPr>
            <a:endParaRPr lang="en-GB" altLang="en-US" dirty="0" smtClean="0">
              <a:latin typeface="Arial" pitchFamily="34" charset="0"/>
              <a:ea typeface="ＭＳ Ｐゴシック" pitchFamily="34" charset="-128"/>
              <a:cs typeface="Arial" pitchFamily="34" charset="0"/>
            </a:endParaRPr>
          </a:p>
          <a:p>
            <a:pPr>
              <a:buFontTx/>
              <a:buNone/>
            </a:pPr>
            <a:endParaRPr lang="en-GB" altLang="en-US" dirty="0" smtClean="0">
              <a:latin typeface="Arial" pitchFamily="34" charset="0"/>
              <a:ea typeface="ＭＳ Ｐゴシック" pitchFamily="34" charset="-128"/>
              <a:cs typeface="Arial" pitchFamily="34" charset="0"/>
            </a:endParaRPr>
          </a:p>
        </p:txBody>
      </p:sp>
      <p:sp>
        <p:nvSpPr>
          <p:cNvPr id="30725" name="TextBox 7"/>
          <p:cNvSpPr txBox="1">
            <a:spLocks noChangeArrowheads="1"/>
          </p:cNvSpPr>
          <p:nvPr/>
        </p:nvSpPr>
        <p:spPr bwMode="auto">
          <a:xfrm>
            <a:off x="992667" y="1556792"/>
            <a:ext cx="3168650" cy="666750"/>
          </a:xfrm>
          <a:prstGeom prst="rect">
            <a:avLst/>
          </a:prstGeom>
          <a:solidFill>
            <a:srgbClr val="008080"/>
          </a:solidFill>
          <a:ln w="25400">
            <a:solidFill>
              <a:schemeClr val="tx1"/>
            </a:solidFill>
            <a:miter lim="800000"/>
            <a:headEnd/>
            <a:tailEnd/>
          </a:ln>
        </p:spPr>
        <p:txBody>
          <a:bodyPr>
            <a:spAutoFit/>
          </a:bodyPr>
          <a:lstStyle>
            <a:lvl1pPr marL="533400" indent="-533400"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1800" dirty="0">
                <a:solidFill>
                  <a:schemeClr val="bg1"/>
                </a:solidFill>
              </a:rPr>
              <a:t>1. </a:t>
            </a:r>
            <a:r>
              <a:rPr lang="en-GB" altLang="en-US" sz="1800" dirty="0" smtClean="0">
                <a:solidFill>
                  <a:schemeClr val="bg1"/>
                </a:solidFill>
              </a:rPr>
              <a:t>Guideline development group established</a:t>
            </a:r>
            <a:endParaRPr lang="en-GB" altLang="en-US" sz="1800" dirty="0">
              <a:solidFill>
                <a:schemeClr val="bg1"/>
              </a:solidFill>
            </a:endParaRPr>
          </a:p>
        </p:txBody>
      </p:sp>
      <p:sp>
        <p:nvSpPr>
          <p:cNvPr id="30726" name="TextBox 12"/>
          <p:cNvSpPr txBox="1">
            <a:spLocks noChangeArrowheads="1"/>
          </p:cNvSpPr>
          <p:nvPr/>
        </p:nvSpPr>
        <p:spPr bwMode="auto">
          <a:xfrm>
            <a:off x="5018683" y="1556792"/>
            <a:ext cx="3097213" cy="666750"/>
          </a:xfrm>
          <a:prstGeom prst="rect">
            <a:avLst/>
          </a:prstGeom>
          <a:solidFill>
            <a:srgbClr val="008080"/>
          </a:solidFill>
          <a:ln w="25400">
            <a:solidFill>
              <a:schemeClr val="tx1"/>
            </a:solidFill>
            <a:miter lim="800000"/>
            <a:headEnd/>
            <a:tailEnd/>
          </a:ln>
        </p:spPr>
        <p:txBody>
          <a:bodyPr>
            <a:spAutoFit/>
          </a:bodyPr>
          <a:lstStyle>
            <a:lvl1pPr marL="533400" indent="-533400"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1800" dirty="0">
                <a:solidFill>
                  <a:schemeClr val="bg1"/>
                </a:solidFill>
              </a:rPr>
              <a:t>2. Guideline scope defined involving stakeholders</a:t>
            </a:r>
          </a:p>
        </p:txBody>
      </p:sp>
      <p:sp>
        <p:nvSpPr>
          <p:cNvPr id="30727" name="TextBox 13"/>
          <p:cNvSpPr txBox="1">
            <a:spLocks noChangeArrowheads="1"/>
          </p:cNvSpPr>
          <p:nvPr/>
        </p:nvSpPr>
        <p:spPr bwMode="auto">
          <a:xfrm>
            <a:off x="251520" y="2636837"/>
            <a:ext cx="3097212" cy="392112"/>
          </a:xfrm>
          <a:prstGeom prst="rect">
            <a:avLst/>
          </a:prstGeom>
          <a:solidFill>
            <a:srgbClr val="008080"/>
          </a:solidFill>
          <a:ln w="2540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1800" dirty="0">
                <a:solidFill>
                  <a:schemeClr val="bg1"/>
                </a:solidFill>
              </a:rPr>
              <a:t>5. Critically appraise articles</a:t>
            </a:r>
          </a:p>
        </p:txBody>
      </p:sp>
      <p:sp>
        <p:nvSpPr>
          <p:cNvPr id="30728" name="TextBox 14"/>
          <p:cNvSpPr txBox="1">
            <a:spLocks noChangeArrowheads="1"/>
          </p:cNvSpPr>
          <p:nvPr/>
        </p:nvSpPr>
        <p:spPr bwMode="auto">
          <a:xfrm>
            <a:off x="251520" y="3445834"/>
            <a:ext cx="3671887" cy="666750"/>
          </a:xfrm>
          <a:prstGeom prst="rect">
            <a:avLst/>
          </a:prstGeom>
          <a:solidFill>
            <a:srgbClr val="008080"/>
          </a:solidFill>
          <a:ln w="25400">
            <a:solidFill>
              <a:schemeClr val="tx1"/>
            </a:solidFill>
            <a:miter lim="800000"/>
            <a:headEnd/>
            <a:tailEnd/>
          </a:ln>
        </p:spPr>
        <p:txBody>
          <a:bodyPr>
            <a:spAutoFit/>
          </a:bodyPr>
          <a:lstStyle>
            <a:lvl1pPr marL="533400" indent="-533400"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1800" dirty="0">
                <a:solidFill>
                  <a:schemeClr val="bg1"/>
                </a:solidFill>
              </a:rPr>
              <a:t>6. Development of practice guideline recommendations</a:t>
            </a:r>
          </a:p>
        </p:txBody>
      </p:sp>
      <p:sp>
        <p:nvSpPr>
          <p:cNvPr id="30729" name="TextBox 15"/>
          <p:cNvSpPr txBox="1">
            <a:spLocks noChangeArrowheads="1"/>
          </p:cNvSpPr>
          <p:nvPr/>
        </p:nvSpPr>
        <p:spPr bwMode="auto">
          <a:xfrm>
            <a:off x="6411157" y="2626757"/>
            <a:ext cx="2232025" cy="392112"/>
          </a:xfrm>
          <a:prstGeom prst="rect">
            <a:avLst/>
          </a:prstGeom>
          <a:solidFill>
            <a:srgbClr val="008080"/>
          </a:solidFill>
          <a:ln w="2540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1800" dirty="0">
                <a:solidFill>
                  <a:schemeClr val="bg1"/>
                </a:solidFill>
              </a:rPr>
              <a:t>3. Literature search</a:t>
            </a:r>
          </a:p>
        </p:txBody>
      </p:sp>
      <p:sp>
        <p:nvSpPr>
          <p:cNvPr id="30730" name="TextBox 16"/>
          <p:cNvSpPr txBox="1">
            <a:spLocks noChangeArrowheads="1"/>
          </p:cNvSpPr>
          <p:nvPr/>
        </p:nvSpPr>
        <p:spPr bwMode="auto">
          <a:xfrm>
            <a:off x="3777771" y="2636837"/>
            <a:ext cx="2232025" cy="392112"/>
          </a:xfrm>
          <a:prstGeom prst="rect">
            <a:avLst/>
          </a:prstGeom>
          <a:solidFill>
            <a:srgbClr val="008080"/>
          </a:solidFill>
          <a:ln w="2540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1800" dirty="0">
                <a:solidFill>
                  <a:schemeClr val="bg1"/>
                </a:solidFill>
              </a:rPr>
              <a:t>4. Screen findings</a:t>
            </a:r>
          </a:p>
        </p:txBody>
      </p:sp>
      <p:sp>
        <p:nvSpPr>
          <p:cNvPr id="30731" name="TextBox 17"/>
          <p:cNvSpPr txBox="1">
            <a:spLocks noChangeArrowheads="1"/>
          </p:cNvSpPr>
          <p:nvPr/>
        </p:nvSpPr>
        <p:spPr bwMode="auto">
          <a:xfrm>
            <a:off x="4983851" y="3444949"/>
            <a:ext cx="3529013" cy="666750"/>
          </a:xfrm>
          <a:prstGeom prst="rect">
            <a:avLst/>
          </a:prstGeom>
          <a:solidFill>
            <a:srgbClr val="008080"/>
          </a:solidFill>
          <a:ln w="25400">
            <a:solidFill>
              <a:schemeClr val="tx1"/>
            </a:solidFill>
            <a:miter lim="800000"/>
            <a:headEnd/>
            <a:tailEnd/>
          </a:ln>
        </p:spPr>
        <p:txBody>
          <a:bodyPr>
            <a:spAutoFit/>
          </a:bodyPr>
          <a:lstStyle>
            <a:lvl1pPr marL="533400" indent="-533400"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1800" dirty="0">
                <a:solidFill>
                  <a:schemeClr val="bg1"/>
                </a:solidFill>
              </a:rPr>
              <a:t>7. Peer review, stakeholder and service user consultation</a:t>
            </a:r>
          </a:p>
        </p:txBody>
      </p:sp>
      <p:sp>
        <p:nvSpPr>
          <p:cNvPr id="30732" name="TextBox 18"/>
          <p:cNvSpPr txBox="1">
            <a:spLocks noChangeArrowheads="1"/>
          </p:cNvSpPr>
          <p:nvPr/>
        </p:nvSpPr>
        <p:spPr bwMode="auto">
          <a:xfrm>
            <a:off x="4787974" y="4543287"/>
            <a:ext cx="3600450" cy="666750"/>
          </a:xfrm>
          <a:prstGeom prst="rect">
            <a:avLst/>
          </a:prstGeom>
          <a:solidFill>
            <a:srgbClr val="008080"/>
          </a:solidFill>
          <a:ln w="25400">
            <a:solidFill>
              <a:schemeClr val="tx1"/>
            </a:solidFill>
            <a:miter lim="800000"/>
            <a:headEnd/>
            <a:tailEnd/>
          </a:ln>
        </p:spPr>
        <p:txBody>
          <a:bodyPr>
            <a:spAutoFit/>
          </a:bodyPr>
          <a:lstStyle>
            <a:lvl1pPr marL="533400" indent="-533400"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1800" dirty="0">
                <a:solidFill>
                  <a:schemeClr val="bg1"/>
                </a:solidFill>
              </a:rPr>
              <a:t>8. Final draft approved by COT Practice Publications Group</a:t>
            </a:r>
          </a:p>
        </p:txBody>
      </p:sp>
      <p:sp>
        <p:nvSpPr>
          <p:cNvPr id="30733" name="TextBox 19"/>
          <p:cNvSpPr txBox="1">
            <a:spLocks noChangeArrowheads="1"/>
          </p:cNvSpPr>
          <p:nvPr/>
        </p:nvSpPr>
        <p:spPr bwMode="auto">
          <a:xfrm>
            <a:off x="1258578" y="4543287"/>
            <a:ext cx="2232025" cy="666750"/>
          </a:xfrm>
          <a:prstGeom prst="rect">
            <a:avLst/>
          </a:prstGeom>
          <a:solidFill>
            <a:srgbClr val="008080"/>
          </a:solidFill>
          <a:ln w="25400">
            <a:solidFill>
              <a:schemeClr val="tx1"/>
            </a:solidFill>
            <a:miter lim="800000"/>
            <a:headEnd/>
            <a:tailEnd/>
          </a:ln>
        </p:spPr>
        <p:txBody>
          <a:bodyPr>
            <a:spAutoFit/>
          </a:bodyPr>
          <a:lstStyle>
            <a:lvl1pPr marL="533400" indent="-533400"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en-GB" altLang="en-US" sz="1800" dirty="0">
                <a:solidFill>
                  <a:schemeClr val="bg1"/>
                </a:solidFill>
              </a:rPr>
              <a:t>9. </a:t>
            </a:r>
            <a:r>
              <a:rPr lang="en-GB" altLang="en-US" sz="1800" dirty="0" smtClean="0">
                <a:solidFill>
                  <a:schemeClr val="bg1"/>
                </a:solidFill>
              </a:rPr>
              <a:t>Published </a:t>
            </a:r>
            <a:r>
              <a:rPr lang="en-GB" altLang="en-US" sz="1800" dirty="0">
                <a:solidFill>
                  <a:schemeClr val="bg1"/>
                </a:solidFill>
              </a:rPr>
              <a:t>by</a:t>
            </a:r>
          </a:p>
          <a:p>
            <a:pPr algn="ctr" eaLnBrk="1" hangingPunct="1">
              <a:spcBef>
                <a:spcPct val="0"/>
              </a:spcBef>
              <a:buFontTx/>
              <a:buNone/>
            </a:pPr>
            <a:r>
              <a:rPr lang="en-GB" altLang="en-US" sz="1800" dirty="0" smtClean="0">
                <a:solidFill>
                  <a:schemeClr val="bg1"/>
                </a:solidFill>
              </a:rPr>
              <a:t>COT </a:t>
            </a:r>
            <a:r>
              <a:rPr lang="en-GB" altLang="en-US" sz="1800" dirty="0">
                <a:solidFill>
                  <a:schemeClr val="bg1"/>
                </a:solidFill>
              </a:rPr>
              <a:t>2012</a:t>
            </a:r>
          </a:p>
        </p:txBody>
      </p:sp>
      <p:cxnSp>
        <p:nvCxnSpPr>
          <p:cNvPr id="30734" name="Straight Arrow Connector 21"/>
          <p:cNvCxnSpPr>
            <a:cxnSpLocks noChangeShapeType="1"/>
            <a:endCxn id="30726" idx="1"/>
          </p:cNvCxnSpPr>
          <p:nvPr/>
        </p:nvCxnSpPr>
        <p:spPr bwMode="auto">
          <a:xfrm flipV="1">
            <a:off x="4127500" y="1890167"/>
            <a:ext cx="891183" cy="15248"/>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735" name="Straight Arrow Connector 35"/>
          <p:cNvCxnSpPr>
            <a:cxnSpLocks noChangeShapeType="1"/>
            <a:stCxn id="30729" idx="1"/>
            <a:endCxn id="30730" idx="3"/>
          </p:cNvCxnSpPr>
          <p:nvPr/>
        </p:nvCxnSpPr>
        <p:spPr bwMode="auto">
          <a:xfrm flipH="1">
            <a:off x="6009796" y="2822813"/>
            <a:ext cx="401361" cy="10080"/>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736" name="Straight Arrow Connector 37"/>
          <p:cNvCxnSpPr>
            <a:cxnSpLocks noChangeShapeType="1"/>
            <a:stCxn id="30730" idx="1"/>
            <a:endCxn id="30727" idx="3"/>
          </p:cNvCxnSpPr>
          <p:nvPr/>
        </p:nvCxnSpPr>
        <p:spPr bwMode="auto">
          <a:xfrm flipH="1">
            <a:off x="3348732" y="2832893"/>
            <a:ext cx="429039" cy="0"/>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737" name="Straight Arrow Connector 45"/>
          <p:cNvCxnSpPr>
            <a:cxnSpLocks noChangeShapeType="1"/>
            <a:stCxn id="30728" idx="3"/>
            <a:endCxn id="30731" idx="1"/>
          </p:cNvCxnSpPr>
          <p:nvPr/>
        </p:nvCxnSpPr>
        <p:spPr bwMode="auto">
          <a:xfrm flipV="1">
            <a:off x="3923407" y="3778324"/>
            <a:ext cx="1060444" cy="885"/>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738" name="Straight Arrow Connector 74"/>
          <p:cNvCxnSpPr>
            <a:cxnSpLocks noChangeShapeType="1"/>
            <a:stCxn id="30732" idx="1"/>
            <a:endCxn id="30733" idx="3"/>
          </p:cNvCxnSpPr>
          <p:nvPr/>
        </p:nvCxnSpPr>
        <p:spPr bwMode="auto">
          <a:xfrm flipH="1">
            <a:off x="3490603" y="4876662"/>
            <a:ext cx="1297371" cy="0"/>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739" name="Straight Arrow Connector 29"/>
          <p:cNvCxnSpPr>
            <a:cxnSpLocks noChangeShapeType="1"/>
          </p:cNvCxnSpPr>
          <p:nvPr/>
        </p:nvCxnSpPr>
        <p:spPr bwMode="auto">
          <a:xfrm>
            <a:off x="7884368" y="2223542"/>
            <a:ext cx="1588" cy="413295"/>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740" name="Straight Arrow Connector 29"/>
          <p:cNvCxnSpPr>
            <a:cxnSpLocks noChangeShapeType="1"/>
          </p:cNvCxnSpPr>
          <p:nvPr/>
        </p:nvCxnSpPr>
        <p:spPr bwMode="auto">
          <a:xfrm>
            <a:off x="539552" y="3029834"/>
            <a:ext cx="10226" cy="416000"/>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741" name="Straight Arrow Connector 29"/>
          <p:cNvCxnSpPr>
            <a:cxnSpLocks noChangeShapeType="1"/>
          </p:cNvCxnSpPr>
          <p:nvPr/>
        </p:nvCxnSpPr>
        <p:spPr bwMode="auto">
          <a:xfrm>
            <a:off x="8114308" y="4112584"/>
            <a:ext cx="1588" cy="396536"/>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8" name="Straight Arrow Connector 29"/>
          <p:cNvCxnSpPr>
            <a:cxnSpLocks noChangeShapeType="1"/>
          </p:cNvCxnSpPr>
          <p:nvPr/>
        </p:nvCxnSpPr>
        <p:spPr bwMode="auto">
          <a:xfrm>
            <a:off x="1691680" y="5210037"/>
            <a:ext cx="10226" cy="416000"/>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0" name="Rectangle 39"/>
          <p:cNvSpPr/>
          <p:nvPr/>
        </p:nvSpPr>
        <p:spPr bwMode="auto">
          <a:xfrm>
            <a:off x="1266995" y="5626037"/>
            <a:ext cx="2588502" cy="627002"/>
          </a:xfrm>
          <a:prstGeom prst="rect">
            <a:avLst/>
          </a:prstGeom>
          <a:solidFill>
            <a:srgbClr val="00808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10. Review undertaken</a:t>
            </a:r>
          </a:p>
        </p:txBody>
      </p:sp>
      <p:cxnSp>
        <p:nvCxnSpPr>
          <p:cNvPr id="65" name="Straight Arrow Connector 45"/>
          <p:cNvCxnSpPr>
            <a:cxnSpLocks noChangeShapeType="1"/>
          </p:cNvCxnSpPr>
          <p:nvPr/>
        </p:nvCxnSpPr>
        <p:spPr bwMode="auto">
          <a:xfrm flipV="1">
            <a:off x="3920034" y="5911513"/>
            <a:ext cx="1293140" cy="884"/>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3" name="Rectangle 42"/>
          <p:cNvSpPr/>
          <p:nvPr/>
        </p:nvSpPr>
        <p:spPr bwMode="auto">
          <a:xfrm>
            <a:off x="5148637" y="5553672"/>
            <a:ext cx="3161248" cy="717450"/>
          </a:xfrm>
          <a:prstGeom prst="rect">
            <a:avLst/>
          </a:prstGeom>
          <a:solidFill>
            <a:srgbClr val="00808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11. Second edition published by RCOT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n-US" sz="4000" b="1" smtClean="0">
                <a:latin typeface="Arial" pitchFamily="34" charset="0"/>
                <a:ea typeface="ＭＳ Ｐゴシック" pitchFamily="34" charset="-128"/>
                <a:cs typeface="Arial" pitchFamily="34" charset="0"/>
              </a:rPr>
              <a:t>Evidence-based recommendations</a:t>
            </a:r>
          </a:p>
        </p:txBody>
      </p:sp>
      <p:sp>
        <p:nvSpPr>
          <p:cNvPr id="31747" name="Content Placeholder 2"/>
          <p:cNvSpPr>
            <a:spLocks noGrp="1"/>
          </p:cNvSpPr>
          <p:nvPr>
            <p:ph idx="1"/>
          </p:nvPr>
        </p:nvSpPr>
        <p:spPr>
          <a:xfrm>
            <a:off x="251520" y="1988840"/>
            <a:ext cx="8784976" cy="3675062"/>
          </a:xfrm>
        </p:spPr>
        <p:txBody>
          <a:bodyPr/>
          <a:lstStyle/>
          <a:p>
            <a:pPr marL="0" indent="0">
              <a:buFontTx/>
              <a:buNone/>
            </a:pPr>
            <a:endParaRPr lang="en-GB" altLang="en-US" sz="2800" dirty="0" smtClean="0">
              <a:latin typeface="Arial" pitchFamily="34" charset="0"/>
              <a:ea typeface="ＭＳ Ｐゴシック" pitchFamily="34" charset="-128"/>
              <a:cs typeface="Arial" pitchFamily="34" charset="0"/>
            </a:endParaRPr>
          </a:p>
          <a:p>
            <a:pPr marL="0" indent="0">
              <a:buFontTx/>
              <a:buNone/>
            </a:pPr>
            <a:r>
              <a:rPr lang="en-GB" altLang="en-US" sz="2800" dirty="0" smtClean="0">
                <a:latin typeface="Arial" pitchFamily="34" charset="0"/>
                <a:ea typeface="ＭＳ Ｐゴシック" pitchFamily="34" charset="-128"/>
                <a:cs typeface="Arial" pitchFamily="34" charset="0"/>
              </a:rPr>
              <a:t>Recommendations are based on the evidence available within 82 critically appraised papers.</a:t>
            </a:r>
          </a:p>
          <a:p>
            <a:pPr marL="0" indent="0">
              <a:buFontTx/>
              <a:buNone/>
            </a:pPr>
            <a:endParaRPr lang="en-GB" altLang="en-US" sz="1800" dirty="0" smtClean="0">
              <a:latin typeface="Arial" pitchFamily="34" charset="0"/>
              <a:ea typeface="ＭＳ Ｐゴシック" pitchFamily="34" charset="-128"/>
              <a:cs typeface="Arial" pitchFamily="34" charset="0"/>
            </a:endParaRPr>
          </a:p>
          <a:p>
            <a:pPr marL="0" indent="0">
              <a:buFontTx/>
              <a:buNone/>
            </a:pPr>
            <a:r>
              <a:rPr lang="en-GB" altLang="en-US" sz="2800" dirty="0" smtClean="0">
                <a:latin typeface="Arial" pitchFamily="34" charset="0"/>
                <a:ea typeface="ＭＳ Ｐゴシック" pitchFamily="34" charset="-128"/>
                <a:cs typeface="Arial" pitchFamily="34" charset="0"/>
              </a:rPr>
              <a:t>Each recommendation is assigned:</a:t>
            </a:r>
          </a:p>
          <a:p>
            <a:pPr marL="0" indent="0"/>
            <a:r>
              <a:rPr lang="en-GB" altLang="en-US" sz="2800" dirty="0" smtClean="0">
                <a:latin typeface="Arial" pitchFamily="34" charset="0"/>
                <a:ea typeface="ＭＳ Ｐゴシック" pitchFamily="34" charset="-128"/>
                <a:cs typeface="Arial" pitchFamily="34" charset="0"/>
              </a:rPr>
              <a:t> </a:t>
            </a:r>
            <a:r>
              <a:rPr lang="en-GB" altLang="en-US" sz="2400" dirty="0" smtClean="0">
                <a:latin typeface="Arial" pitchFamily="34" charset="0"/>
                <a:ea typeface="ＭＳ Ｐゴシック" pitchFamily="34" charset="-128"/>
                <a:cs typeface="Arial" pitchFamily="34" charset="0"/>
              </a:rPr>
              <a:t>A strength scoring 1 or 2</a:t>
            </a:r>
            <a:r>
              <a:rPr lang="en-GB" altLang="en-US" sz="2800" dirty="0" smtClean="0">
                <a:latin typeface="Arial" pitchFamily="34" charset="0"/>
                <a:ea typeface="ＭＳ Ｐゴシック" pitchFamily="34" charset="-128"/>
                <a:cs typeface="Arial" pitchFamily="34" charset="0"/>
              </a:rPr>
              <a:t> </a:t>
            </a:r>
            <a:r>
              <a:rPr lang="en-GB" altLang="en-US" sz="2000" dirty="0" smtClean="0">
                <a:latin typeface="Arial" pitchFamily="34" charset="0"/>
                <a:ea typeface="ＭＳ Ｐゴシック" pitchFamily="34" charset="-128"/>
                <a:cs typeface="Arial" pitchFamily="34" charset="0"/>
              </a:rPr>
              <a:t>(Strong or Conditional);</a:t>
            </a:r>
          </a:p>
          <a:p>
            <a:pPr marL="0" indent="0"/>
            <a:r>
              <a:rPr lang="en-GB" altLang="en-US" sz="2800" dirty="0" smtClean="0">
                <a:latin typeface="Arial" pitchFamily="34" charset="0"/>
                <a:ea typeface="ＭＳ Ｐゴシック" pitchFamily="34" charset="-128"/>
                <a:cs typeface="Arial" pitchFamily="34" charset="0"/>
              </a:rPr>
              <a:t> </a:t>
            </a:r>
            <a:r>
              <a:rPr lang="en-GB" altLang="en-US" sz="2400" dirty="0" smtClean="0">
                <a:latin typeface="Arial" pitchFamily="34" charset="0"/>
                <a:ea typeface="ＭＳ Ｐゴシック" pitchFamily="34" charset="-128"/>
                <a:cs typeface="Arial" pitchFamily="34" charset="0"/>
              </a:rPr>
              <a:t>A quality grading A, B, C or </a:t>
            </a:r>
            <a:r>
              <a:rPr lang="en-GB" altLang="en-US" sz="2400" dirty="0">
                <a:latin typeface="Arial" pitchFamily="34" charset="0"/>
                <a:ea typeface="ＭＳ Ｐゴシック" pitchFamily="34" charset="-128"/>
                <a:cs typeface="Arial" pitchFamily="34" charset="0"/>
              </a:rPr>
              <a:t>D </a:t>
            </a:r>
            <a:r>
              <a:rPr lang="en-GB" altLang="en-US" sz="2000" dirty="0" smtClean="0">
                <a:latin typeface="Arial" pitchFamily="34" charset="0"/>
                <a:ea typeface="ＭＳ Ｐゴシック" pitchFamily="34" charset="-128"/>
                <a:cs typeface="Arial" pitchFamily="34" charset="0"/>
              </a:rPr>
              <a:t>(</a:t>
            </a:r>
            <a:r>
              <a:rPr lang="en-GB" altLang="en-US" sz="2000" dirty="0">
                <a:latin typeface="Arial" pitchFamily="34" charset="0"/>
                <a:ea typeface="ＭＳ Ｐゴシック" pitchFamily="34" charset="-128"/>
                <a:cs typeface="Arial" pitchFamily="34" charset="0"/>
              </a:rPr>
              <a:t>High, Moderate, Low or Very Low).</a:t>
            </a:r>
          </a:p>
          <a:p>
            <a:pPr marL="0" indent="0">
              <a:buNone/>
            </a:pPr>
            <a:r>
              <a:rPr lang="en-GB" altLang="en-US" sz="2400" dirty="0" smtClean="0">
                <a:latin typeface="Arial" pitchFamily="34" charset="0"/>
                <a:ea typeface="ＭＳ Ｐゴシック" pitchFamily="34" charset="-128"/>
                <a:cs typeface="Arial" pitchFamily="34" charset="0"/>
              </a:rPr>
              <a:t>   </a:t>
            </a:r>
          </a:p>
          <a:p>
            <a:pPr marL="0" indent="0" algn="r">
              <a:buNone/>
            </a:pPr>
            <a:r>
              <a:rPr lang="en-GB" altLang="en-US" sz="2000" dirty="0" smtClean="0">
                <a:latin typeface="Arial" pitchFamily="34" charset="0"/>
                <a:ea typeface="ＭＳ Ｐゴシック" pitchFamily="34" charset="-128"/>
                <a:cs typeface="Arial" pitchFamily="34" charset="0"/>
              </a:rPr>
              <a:t>         </a:t>
            </a:r>
          </a:p>
        </p:txBody>
      </p:sp>
      <p:sp>
        <p:nvSpPr>
          <p:cNvPr id="3174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B635ACC1-4D0D-4748-A407-7A3DF0DD9B2C}" type="slidenum">
              <a:rPr lang="en-GB" altLang="en-US" sz="1400" smtClean="0"/>
              <a:pPr>
                <a:spcBef>
                  <a:spcPct val="0"/>
                </a:spcBef>
                <a:buFontTx/>
                <a:buNone/>
              </a:pPr>
              <a:t>6</a:t>
            </a:fld>
            <a:endParaRPr lang="en-GB" altLang="en-US" sz="1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3568" y="764704"/>
            <a:ext cx="8460432" cy="1066800"/>
          </a:xfrm>
        </p:spPr>
        <p:txBody>
          <a:bodyPr/>
          <a:lstStyle/>
          <a:p>
            <a:pPr algn="l"/>
            <a:r>
              <a:rPr lang="en-GB" altLang="en-US" b="1" dirty="0" smtClean="0">
                <a:latin typeface="Arial" pitchFamily="34" charset="0"/>
                <a:ea typeface="ＭＳ Ｐゴシック" pitchFamily="34" charset="-128"/>
                <a:cs typeface="Arial" pitchFamily="34" charset="0"/>
              </a:rPr>
              <a:t>Recommendation areas</a:t>
            </a:r>
          </a:p>
        </p:txBody>
      </p:sp>
      <p:sp>
        <p:nvSpPr>
          <p:cNvPr id="16387" name="Content Placeholder 2"/>
          <p:cNvSpPr>
            <a:spLocks noGrp="1"/>
          </p:cNvSpPr>
          <p:nvPr>
            <p:ph idx="1"/>
          </p:nvPr>
        </p:nvSpPr>
        <p:spPr>
          <a:xfrm>
            <a:off x="683568" y="1916832"/>
            <a:ext cx="7620000" cy="3886200"/>
          </a:xfrm>
        </p:spPr>
        <p:txBody>
          <a:bodyPr/>
          <a:lstStyle/>
          <a:p>
            <a:pPr>
              <a:defRPr/>
            </a:pPr>
            <a:r>
              <a:rPr lang="en-GB" altLang="en-US" dirty="0">
                <a:solidFill>
                  <a:srgbClr val="000000"/>
                </a:solidFill>
                <a:latin typeface="Arial" charset="0"/>
                <a:ea typeface="ＭＳ Ｐゴシック" pitchFamily="34" charset="-128"/>
                <a:cs typeface="Arial" charset="0"/>
              </a:rPr>
              <a:t>Maximised functional </a:t>
            </a:r>
            <a:r>
              <a:rPr lang="en-GB" altLang="en-US" dirty="0" smtClean="0">
                <a:solidFill>
                  <a:srgbClr val="000000"/>
                </a:solidFill>
                <a:latin typeface="Arial" charset="0"/>
                <a:ea typeface="ＭＳ Ｐゴシック" pitchFamily="34" charset="-128"/>
                <a:cs typeface="Arial" charset="0"/>
              </a:rPr>
              <a:t>independence.</a:t>
            </a:r>
            <a:endParaRPr lang="en-GB" altLang="en-US" dirty="0">
              <a:solidFill>
                <a:srgbClr val="000000"/>
              </a:solidFill>
              <a:latin typeface="Arial" charset="0"/>
              <a:ea typeface="ＭＳ Ｐゴシック" pitchFamily="34" charset="-128"/>
              <a:cs typeface="Arial" charset="0"/>
            </a:endParaRPr>
          </a:p>
          <a:p>
            <a:pPr>
              <a:defRPr/>
            </a:pPr>
            <a:r>
              <a:rPr lang="en-GB" altLang="en-US" dirty="0" smtClean="0">
                <a:solidFill>
                  <a:srgbClr val="000000"/>
                </a:solidFill>
                <a:latin typeface="Arial" charset="0"/>
                <a:ea typeface="ＭＳ Ｐゴシック" pitchFamily="34" charset="-128"/>
                <a:cs typeface="Arial" charset="0"/>
              </a:rPr>
              <a:t>Reduced anxiety.</a:t>
            </a:r>
            <a:endParaRPr lang="en-GB" altLang="en-US" dirty="0">
              <a:solidFill>
                <a:srgbClr val="000000"/>
              </a:solidFill>
              <a:latin typeface="Arial" charset="0"/>
              <a:ea typeface="ＭＳ Ｐゴシック" pitchFamily="34" charset="-128"/>
              <a:cs typeface="Arial" charset="0"/>
            </a:endParaRPr>
          </a:p>
          <a:p>
            <a:pPr>
              <a:defRPr/>
            </a:pPr>
            <a:r>
              <a:rPr lang="en-GB" altLang="en-US" dirty="0">
                <a:solidFill>
                  <a:srgbClr val="000000"/>
                </a:solidFill>
                <a:latin typeface="Arial" charset="0"/>
                <a:ea typeface="ＭＳ Ｐゴシック" pitchFamily="34" charset="-128"/>
                <a:cs typeface="Arial" charset="0"/>
              </a:rPr>
              <a:t>Resumption of </a:t>
            </a:r>
            <a:r>
              <a:rPr lang="en-GB" altLang="en-US" dirty="0" smtClean="0">
                <a:solidFill>
                  <a:srgbClr val="000000"/>
                </a:solidFill>
                <a:latin typeface="Arial" charset="0"/>
                <a:ea typeface="ＭＳ Ｐゴシック" pitchFamily="34" charset="-128"/>
                <a:cs typeface="Arial" charset="0"/>
              </a:rPr>
              <a:t>meaningful occupation.</a:t>
            </a:r>
            <a:endParaRPr lang="en-GB" altLang="en-US" dirty="0">
              <a:solidFill>
                <a:srgbClr val="000000"/>
              </a:solidFill>
              <a:latin typeface="Arial" charset="0"/>
              <a:ea typeface="ＭＳ Ｐゴシック" pitchFamily="34" charset="-128"/>
              <a:cs typeface="Arial" charset="0"/>
            </a:endParaRPr>
          </a:p>
          <a:p>
            <a:pPr>
              <a:defRPr/>
            </a:pPr>
            <a:r>
              <a:rPr lang="en-GB" altLang="en-US" dirty="0" smtClean="0">
                <a:solidFill>
                  <a:srgbClr val="000000"/>
                </a:solidFill>
                <a:latin typeface="Arial" charset="0"/>
                <a:ea typeface="ＭＳ Ｐゴシック" pitchFamily="34" charset="-128"/>
                <a:cs typeface="Arial" charset="0"/>
              </a:rPr>
              <a:t>Hip precautions.</a:t>
            </a:r>
          </a:p>
          <a:p>
            <a:pPr>
              <a:defRPr/>
            </a:pPr>
            <a:r>
              <a:rPr lang="en-GB" altLang="en-US" dirty="0" smtClean="0">
                <a:solidFill>
                  <a:srgbClr val="000000"/>
                </a:solidFill>
                <a:latin typeface="Arial" charset="0"/>
                <a:ea typeface="ＭＳ Ｐゴシック" pitchFamily="34" charset="-128"/>
                <a:cs typeface="Arial" charset="0"/>
              </a:rPr>
              <a:t>Enhanced recovery.</a:t>
            </a:r>
            <a:endParaRPr lang="en-GB" altLang="en-US" dirty="0">
              <a:solidFill>
                <a:srgbClr val="000000"/>
              </a:solidFill>
              <a:latin typeface="Arial" charset="0"/>
              <a:ea typeface="ＭＳ Ｐゴシック" pitchFamily="34" charset="-128"/>
              <a:cs typeface="Arial" charset="0"/>
            </a:endParaRPr>
          </a:p>
          <a:p>
            <a:pPr>
              <a:defRPr/>
            </a:pPr>
            <a:r>
              <a:rPr lang="en-GB" altLang="en-US" dirty="0" smtClean="0">
                <a:solidFill>
                  <a:srgbClr val="000000"/>
                </a:solidFill>
                <a:latin typeface="Arial" charset="0"/>
                <a:ea typeface="ＭＳ Ｐゴシック" pitchFamily="34" charset="-128"/>
                <a:cs typeface="Arial" charset="0"/>
              </a:rPr>
              <a:t>Reduced demand on support services.</a:t>
            </a:r>
            <a:endParaRPr lang="en-GB" altLang="en-US" dirty="0">
              <a:solidFill>
                <a:srgbClr val="000000"/>
              </a:solidFill>
              <a:latin typeface="Arial" charset="0"/>
              <a:ea typeface="ＭＳ Ｐゴシック" pitchFamily="34" charset="-128"/>
              <a:cs typeface="Arial" charset="0"/>
            </a:endParaRPr>
          </a:p>
        </p:txBody>
      </p:sp>
      <p:sp>
        <p:nvSpPr>
          <p:cNvPr id="32772" name="Slide Number Placeholder 3"/>
          <p:cNvSpPr>
            <a:spLocks noGrp="1"/>
          </p:cNvSpPr>
          <p:nvPr>
            <p:ph type="sldNum" sz="quarter" idx="11"/>
          </p:nvPr>
        </p:nvSpPr>
        <p:spPr>
          <a:xfrm>
            <a:off x="6516216"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5DCFE4F6-BF48-4515-B521-6D7AE76C1163}" type="slidenum">
              <a:rPr lang="en-GB" altLang="en-US" sz="1400" smtClean="0"/>
              <a:pPr>
                <a:spcBef>
                  <a:spcPct val="0"/>
                </a:spcBef>
                <a:buFontTx/>
                <a:buNone/>
              </a:pPr>
              <a:t>7</a:t>
            </a:fld>
            <a:endParaRPr lang="en-GB" altLang="en-US" sz="1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9"/>
          <p:cNvSpPr>
            <a:spLocks noGrp="1" noChangeArrowheads="1"/>
          </p:cNvSpPr>
          <p:nvPr>
            <p:ph type="title" idx="4294967295"/>
          </p:nvPr>
        </p:nvSpPr>
        <p:spPr>
          <a:xfrm>
            <a:off x="539552" y="620688"/>
            <a:ext cx="8207375" cy="1210816"/>
          </a:xfrm>
        </p:spPr>
        <p:txBody>
          <a:bodyPr/>
          <a:lstStyle/>
          <a:p>
            <a:pPr algn="l"/>
            <a:r>
              <a:rPr lang="en-GB" altLang="en-US" sz="1000" b="1" dirty="0" smtClean="0">
                <a:latin typeface="Arial" pitchFamily="34" charset="0"/>
                <a:ea typeface="ＭＳ Ｐゴシック" pitchFamily="34" charset="-128"/>
                <a:cs typeface="Arial" pitchFamily="34" charset="0"/>
              </a:rPr>
              <a:t/>
            </a:r>
            <a:br>
              <a:rPr lang="en-GB" altLang="en-US" sz="1000" b="1" dirty="0" smtClean="0">
                <a:latin typeface="Arial" pitchFamily="34" charset="0"/>
                <a:ea typeface="ＭＳ Ｐゴシック" pitchFamily="34" charset="-128"/>
                <a:cs typeface="Arial" pitchFamily="34" charset="0"/>
              </a:rPr>
            </a:br>
            <a:r>
              <a:rPr lang="en-GB" altLang="en-US" sz="3600" b="1" dirty="0" smtClean="0">
                <a:latin typeface="Arial" pitchFamily="34" charset="0"/>
                <a:ea typeface="ＭＳ Ｐゴシック" pitchFamily="34" charset="-128"/>
                <a:cs typeface="Arial" pitchFamily="34" charset="0"/>
              </a:rPr>
              <a:t>Maximised functional independence</a:t>
            </a:r>
            <a:endParaRPr lang="en-GB" altLang="en-US" sz="3200" b="1" dirty="0" smtClean="0">
              <a:latin typeface="Arial" pitchFamily="34" charset="0"/>
              <a:ea typeface="ＭＳ Ｐゴシック" pitchFamily="34" charset="-128"/>
              <a:cs typeface="Arial" pitchFamily="34" charset="0"/>
            </a:endParaRPr>
          </a:p>
        </p:txBody>
      </p:sp>
      <p:graphicFrame>
        <p:nvGraphicFramePr>
          <p:cNvPr id="51248" name="Group 48"/>
          <p:cNvGraphicFramePr>
            <a:graphicFrameLocks noGrp="1"/>
          </p:cNvGraphicFramePr>
          <p:nvPr>
            <p:ph idx="4294967295"/>
            <p:extLst>
              <p:ext uri="{D42A27DB-BD31-4B8C-83A1-F6EECF244321}">
                <p14:modId xmlns:p14="http://schemas.microsoft.com/office/powerpoint/2010/main" val="4186590974"/>
              </p:ext>
            </p:extLst>
          </p:nvPr>
        </p:nvGraphicFramePr>
        <p:xfrm>
          <a:off x="683568" y="1700808"/>
          <a:ext cx="7403752" cy="4486593"/>
        </p:xfrm>
        <a:graphic>
          <a:graphicData uri="http://schemas.openxmlformats.org/drawingml/2006/table">
            <a:tbl>
              <a:tblPr/>
              <a:tblGrid>
                <a:gridCol w="504056"/>
                <a:gridCol w="6264696"/>
                <a:gridCol w="635000"/>
              </a:tblGrid>
              <a:tr h="442913">
                <a:tc gridSpan="3">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itchFamily="34" charset="0"/>
                          <a:ea typeface="ＭＳ Ｐゴシック"/>
                          <a:cs typeface="ＭＳ Ｐゴシック"/>
                        </a:rPr>
                        <a:t>Maximised functional independence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1184275">
                <a:tc>
                  <a:txBody>
                    <a:bodyPr/>
                    <a:lstStyle/>
                    <a:p>
                      <a:pPr lvl="0"/>
                      <a:r>
                        <a:rPr kumimoji="0" lang="fr-FR" sz="1600" b="0" i="0" u="none" strike="noStrike" cap="none" normalizeH="0" baseline="0" dirty="0" smtClean="0">
                          <a:ln>
                            <a:noFill/>
                          </a:ln>
                          <a:solidFill>
                            <a:schemeClr val="tx1"/>
                          </a:solidFill>
                          <a:effectLst/>
                          <a:latin typeface="Arial" pitchFamily="34" charset="0"/>
                          <a:ea typeface="ＭＳ Ｐゴシック"/>
                          <a:cs typeface="ＭＳ Ｐゴシック"/>
                        </a:rPr>
                        <a:t>1.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lvl="0">
                        <a:spcBef>
                          <a:spcPts val="200"/>
                        </a:spcBef>
                        <a:spcAft>
                          <a:spcPts val="200"/>
                        </a:spcAft>
                      </a:pPr>
                      <a:r>
                        <a:rPr kumimoji="0" lang="en-GB" sz="1600" b="0" i="0" u="none" strike="noStrike" cap="none" normalizeH="0" baseline="0" dirty="0" smtClean="0">
                          <a:ln>
                            <a:noFill/>
                          </a:ln>
                          <a:solidFill>
                            <a:schemeClr val="tx1"/>
                          </a:solidFill>
                          <a:effectLst/>
                          <a:latin typeface="Arial" pitchFamily="34" charset="0"/>
                          <a:ea typeface="ＭＳ Ｐゴシック"/>
                          <a:cs typeface="ＭＳ Ｐゴシック"/>
                        </a:rPr>
                        <a:t>It is recommended that the occupational therapy assessment is comprehensive and considers factors which may affect individual needs, goals, recovery and rehabilitation, including co-morbidities, trauma history, personal circumstances, obesity and pre-operative function.</a:t>
                      </a:r>
                    </a:p>
                    <a:p>
                      <a:pPr lvl="0">
                        <a:spcBef>
                          <a:spcPts val="200"/>
                        </a:spcBef>
                        <a:spcAft>
                          <a:spcPts val="200"/>
                        </a:spcAft>
                      </a:pPr>
                      <a:r>
                        <a:rPr kumimoji="0" lang="en-GB" sz="1600" b="0" i="1" u="none" strike="noStrike" cap="none" normalizeH="0" baseline="0" dirty="0" smtClean="0">
                          <a:ln>
                            <a:noFill/>
                          </a:ln>
                          <a:solidFill>
                            <a:schemeClr val="tx1"/>
                          </a:solidFill>
                          <a:effectLst/>
                          <a:latin typeface="Arial" pitchFamily="34" charset="0"/>
                          <a:ea typeface="ＭＳ Ｐゴシック"/>
                          <a:cs typeface="ＭＳ Ｐゴシック"/>
                        </a:rPr>
                        <a:t>(Johansson et al 2010 [C]; Lin and Kaplan 2004 [C]; Marks 2008 [C]; Naylor et al 2008 [C]; </a:t>
                      </a:r>
                      <a:r>
                        <a:rPr kumimoji="0" lang="en-GB" sz="1600" b="0" i="1" u="none" strike="noStrike" cap="none" normalizeH="0" baseline="0" dirty="0" err="1" smtClean="0">
                          <a:ln>
                            <a:noFill/>
                          </a:ln>
                          <a:solidFill>
                            <a:schemeClr val="tx1"/>
                          </a:solidFill>
                          <a:effectLst/>
                          <a:latin typeface="Arial" pitchFamily="34" charset="0"/>
                          <a:ea typeface="ＭＳ Ｐゴシック"/>
                          <a:cs typeface="ＭＳ Ｐゴシック"/>
                        </a:rPr>
                        <a:t>Ostendorf</a:t>
                      </a:r>
                      <a:r>
                        <a:rPr kumimoji="0" lang="en-GB" sz="1600" b="0" i="1" u="none" strike="noStrike" cap="none" normalizeH="0" baseline="0" dirty="0" smtClean="0">
                          <a:ln>
                            <a:noFill/>
                          </a:ln>
                          <a:solidFill>
                            <a:schemeClr val="tx1"/>
                          </a:solidFill>
                          <a:effectLst/>
                          <a:latin typeface="Arial" pitchFamily="34" charset="0"/>
                          <a:ea typeface="ＭＳ Ｐゴシック"/>
                          <a:cs typeface="ＭＳ Ｐゴシック"/>
                        </a:rPr>
                        <a:t> et al 2004 [C]; Vincent et al 2007 [C]; Vincent et al 2012 [B]; Wang et al 2010 [C])</a:t>
                      </a:r>
                    </a:p>
                    <a:p>
                      <a:pPr lvl="0" algn="r">
                        <a:spcBef>
                          <a:spcPts val="200"/>
                        </a:spcBef>
                        <a:spcAft>
                          <a:spcPts val="200"/>
                        </a:spcAft>
                      </a:pPr>
                      <a:r>
                        <a:rPr kumimoji="0" lang="en-GB" sz="1600" b="0" i="0" u="none" strike="noStrike" cap="none" normalizeH="0" baseline="0" dirty="0" smtClean="0">
                          <a:ln>
                            <a:noFill/>
                          </a:ln>
                          <a:solidFill>
                            <a:schemeClr val="tx1"/>
                          </a:solidFill>
                          <a:effectLst/>
                          <a:latin typeface="Arial" pitchFamily="34" charset="0"/>
                          <a:ea typeface="ＭＳ Ｐゴシック"/>
                          <a:cs typeface="ＭＳ Ｐゴシック"/>
                        </a:rPr>
                        <a:t>[New evidence 2017]</a:t>
                      </a:r>
                      <a:endParaRPr kumimoji="0" lang="fr-FR" sz="1600" b="0" i="0" u="none" strike="noStrike" cap="none" normalizeH="0" baseline="0" dirty="0" smtClean="0">
                        <a:ln>
                          <a:noFill/>
                        </a:ln>
                        <a:solidFill>
                          <a:schemeClr val="tx1"/>
                        </a:solidFill>
                        <a:effectLst/>
                        <a:latin typeface="Arial" pitchFamily="34" charset="0"/>
                        <a:ea typeface="ＭＳ Ｐゴシック"/>
                        <a:cs typeface="ＭＳ Ｐゴシック"/>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ＭＳ Ｐゴシック"/>
                          <a:cs typeface="ＭＳ Ｐゴシック"/>
                        </a:rPr>
                        <a:t>1C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84275">
                <a:tc>
                  <a:txBody>
                    <a:bodyPr/>
                    <a:lstStyle/>
                    <a:p>
                      <a:pPr lvl="0"/>
                      <a:r>
                        <a:rPr kumimoji="0" lang="fr-FR" sz="1600" b="0" i="0" u="none" strike="noStrike" cap="none" normalizeH="0" baseline="0" dirty="0" smtClean="0">
                          <a:ln>
                            <a:noFill/>
                          </a:ln>
                          <a:solidFill>
                            <a:schemeClr val="tx1"/>
                          </a:solidFill>
                          <a:effectLst/>
                          <a:latin typeface="Arial" pitchFamily="34" charset="0"/>
                          <a:ea typeface="ＭＳ Ｐゴシック"/>
                          <a:cs typeface="ＭＳ Ｐゴシック"/>
                        </a:rPr>
                        <a:t>2.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lvl="0" algn="l">
                        <a:spcBef>
                          <a:spcPts val="200"/>
                        </a:spcBef>
                        <a:spcAft>
                          <a:spcPts val="200"/>
                        </a:spcAft>
                      </a:pPr>
                      <a:r>
                        <a:rPr kumimoji="0" lang="en-GB" sz="1600" b="0" i="0" u="none" strike="noStrike" cap="none" normalizeH="0" baseline="0" dirty="0" smtClean="0">
                          <a:ln>
                            <a:noFill/>
                          </a:ln>
                          <a:solidFill>
                            <a:schemeClr val="tx1"/>
                          </a:solidFill>
                          <a:effectLst/>
                          <a:latin typeface="Arial" pitchFamily="34" charset="0"/>
                          <a:ea typeface="ＭＳ Ｐゴシック"/>
                          <a:cs typeface="ＭＳ Ｐゴシック"/>
                        </a:rPr>
                        <a:t>It is recommended that goal setting is individualised, enhances realistic expectations of functional independence, and commences at pre-operative assessment.</a:t>
                      </a:r>
                    </a:p>
                    <a:p>
                      <a:pPr lvl="0" algn="l">
                        <a:spcBef>
                          <a:spcPts val="200"/>
                        </a:spcBef>
                        <a:spcAft>
                          <a:spcPts val="200"/>
                        </a:spcAft>
                      </a:pPr>
                      <a:r>
                        <a:rPr kumimoji="0" lang="en-GB" sz="1600" b="0" i="0" u="none" strike="noStrike" cap="none" normalizeH="0" baseline="0" dirty="0" smtClean="0">
                          <a:ln>
                            <a:noFill/>
                          </a:ln>
                          <a:solidFill>
                            <a:schemeClr val="tx1"/>
                          </a:solidFill>
                          <a:effectLst/>
                          <a:latin typeface="Arial" pitchFamily="34" charset="0"/>
                          <a:ea typeface="ＭＳ Ｐゴシック"/>
                          <a:cs typeface="ＭＳ Ｐゴシック"/>
                        </a:rPr>
                        <a:t>(Hobbs et al </a:t>
                      </a:r>
                      <a:r>
                        <a:rPr kumimoji="0" lang="en-GB" sz="1600" b="0" i="1" u="none" strike="noStrike" cap="none" normalizeH="0" baseline="0" dirty="0" smtClean="0">
                          <a:ln>
                            <a:noFill/>
                          </a:ln>
                          <a:solidFill>
                            <a:schemeClr val="tx1"/>
                          </a:solidFill>
                          <a:effectLst/>
                          <a:latin typeface="Arial" pitchFamily="34" charset="0"/>
                          <a:ea typeface="ＭＳ Ｐゴシック"/>
                          <a:cs typeface="ＭＳ Ｐゴシック"/>
                        </a:rPr>
                        <a:t>2011 [C]; Judge et al 2011 [C]; Mancuso et al 2003 [C])</a:t>
                      </a:r>
                    </a:p>
                    <a:p>
                      <a:pPr lvl="0" algn="r">
                        <a:spcBef>
                          <a:spcPts val="200"/>
                        </a:spcBef>
                        <a:spcAft>
                          <a:spcPts val="200"/>
                        </a:spcAft>
                      </a:pPr>
                      <a:r>
                        <a:rPr kumimoji="0" lang="en-GB" sz="1600" b="0" i="0" u="none" strike="noStrike" cap="none" normalizeH="0" baseline="0" dirty="0" smtClean="0">
                          <a:ln>
                            <a:noFill/>
                          </a:ln>
                          <a:solidFill>
                            <a:schemeClr val="tx1"/>
                          </a:solidFill>
                          <a:effectLst/>
                          <a:latin typeface="Arial" pitchFamily="34" charset="0"/>
                          <a:ea typeface="ＭＳ Ｐゴシック"/>
                          <a:cs typeface="ＭＳ Ｐゴシック"/>
                        </a:rPr>
                        <a:t>[New evidence 2017]</a:t>
                      </a:r>
                      <a:endParaRPr kumimoji="0" lang="fr-FR" sz="1600" b="0" i="0" u="none" strike="noStrike" cap="none" normalizeH="0" baseline="0" dirty="0" smtClean="0">
                        <a:ln>
                          <a:noFill/>
                        </a:ln>
                        <a:solidFill>
                          <a:schemeClr val="tx1"/>
                        </a:solidFill>
                        <a:effectLst/>
                        <a:latin typeface="Arial" pitchFamily="34" charset="0"/>
                        <a:ea typeface="ＭＳ Ｐゴシック"/>
                        <a:cs typeface="ＭＳ Ｐゴシック"/>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ＭＳ Ｐゴシック"/>
                          <a:cs typeface="ＭＳ Ｐゴシック"/>
                        </a:rPr>
                        <a:t>1C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38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B2B1EF36-DFD9-430F-A36B-EA947D7A07C1}" type="slidenum">
              <a:rPr lang="en-GB" altLang="en-US" sz="1400" smtClean="0"/>
              <a:pPr>
                <a:spcBef>
                  <a:spcPct val="0"/>
                </a:spcBef>
                <a:buFontTx/>
                <a:buNone/>
              </a:pPr>
              <a:t>8</a:t>
            </a:fld>
            <a:endParaRPr lang="en-GB" alt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371" name="Group 75"/>
          <p:cNvGraphicFramePr>
            <a:graphicFrameLocks noGrp="1"/>
          </p:cNvGraphicFramePr>
          <p:nvPr>
            <p:ph idx="4294967295"/>
            <p:extLst>
              <p:ext uri="{D42A27DB-BD31-4B8C-83A1-F6EECF244321}">
                <p14:modId xmlns:p14="http://schemas.microsoft.com/office/powerpoint/2010/main" val="1406174684"/>
              </p:ext>
            </p:extLst>
          </p:nvPr>
        </p:nvGraphicFramePr>
        <p:xfrm>
          <a:off x="683568" y="1412776"/>
          <a:ext cx="7626995" cy="4122738"/>
        </p:xfrm>
        <a:graphic>
          <a:graphicData uri="http://schemas.openxmlformats.org/drawingml/2006/table">
            <a:tbl>
              <a:tblPr/>
              <a:tblGrid>
                <a:gridCol w="576063"/>
                <a:gridCol w="6336705"/>
                <a:gridCol w="714227"/>
              </a:tblGrid>
              <a:tr h="496888">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latin typeface="Arial" pitchFamily="34" charset="0"/>
                          <a:ea typeface="ＭＳ Ｐゴシック"/>
                          <a:cs typeface="Times New Roman" pitchFamily="18" charset="0"/>
                        </a:rPr>
                        <a:t>Maximised functional independence (contd.)</a:t>
                      </a:r>
                      <a:endParaRPr kumimoji="0" lang="en-GB" sz="2000" b="0" i="0" u="none" strike="noStrike" cap="none" normalizeH="0" baseline="0" dirty="0" smtClean="0">
                        <a:ln>
                          <a:noFill/>
                        </a:ln>
                        <a:solidFill>
                          <a:schemeClr val="bg1"/>
                        </a:solidFill>
                        <a:effectLst/>
                        <a:latin typeface="Arial" pitchFamily="34" charset="0"/>
                        <a:ea typeface="ＭＳ Ｐゴシック"/>
                        <a:cs typeface="ＭＳ Ｐゴシック"/>
                      </a:endParaRP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en-GB"/>
                    </a:p>
                  </a:txBody>
                  <a:tcPr/>
                </a:tc>
                <a:tc hMerge="1">
                  <a:txBody>
                    <a:bodyPr/>
                    <a:lstStyle/>
                    <a:p>
                      <a:endParaRPr lang="en-GB"/>
                    </a:p>
                  </a:txBody>
                  <a:tcPr/>
                </a:tc>
              </a:tr>
              <a:tr h="1158875">
                <a:tc>
                  <a:txBody>
                    <a:bodyPr/>
                    <a:lstStyle/>
                    <a:p>
                      <a:pPr marL="0" lvl="0" indent="0">
                        <a:lnSpc>
                          <a:spcPct val="100000"/>
                        </a:lnSpc>
                        <a:spcBef>
                          <a:spcPts val="0"/>
                        </a:spcBef>
                        <a:spcAft>
                          <a:spcPts val="0"/>
                        </a:spcAft>
                        <a:buFont typeface="+mj-lt"/>
                        <a:buNone/>
                      </a:pPr>
                      <a:r>
                        <a:rPr lang="en-GB" sz="1600" dirty="0" smtClean="0">
                          <a:effectLst/>
                          <a:latin typeface="Arial" pitchFamily="34" charset="0"/>
                          <a:ea typeface="Times New Roman"/>
                          <a:cs typeface="Arial" pitchFamily="34" charset="0"/>
                        </a:rPr>
                        <a:t>3. </a:t>
                      </a:r>
                      <a:endParaRPr lang="en-GB" sz="1600" dirty="0">
                        <a:effectLst/>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occupational therapists ensure that they provide clear communication and advice that is consistent with that of other members of the multidisciplinary team.</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(Drummond et al 2013 [C]; </a:t>
                      </a:r>
                      <a:r>
                        <a:rPr lang="en-GB" sz="1600" b="0" i="1" u="none" strike="noStrike" kern="1200" baseline="0" dirty="0" err="1" smtClean="0">
                          <a:solidFill>
                            <a:schemeClr val="tx1"/>
                          </a:solidFill>
                          <a:latin typeface="Arial" pitchFamily="34" charset="0"/>
                          <a:ea typeface="+mn-ea"/>
                          <a:cs typeface="Arial" pitchFamily="34" charset="0"/>
                        </a:rPr>
                        <a:t>Fielden</a:t>
                      </a:r>
                      <a:r>
                        <a:rPr lang="en-GB" sz="1600" b="0" i="1" u="none" strike="noStrike" kern="1200" baseline="0" dirty="0" smtClean="0">
                          <a:solidFill>
                            <a:schemeClr val="tx1"/>
                          </a:solidFill>
                          <a:latin typeface="Arial" pitchFamily="34" charset="0"/>
                          <a:ea typeface="+mn-ea"/>
                          <a:cs typeface="Arial" pitchFamily="34" charset="0"/>
                        </a:rPr>
                        <a:t> et al 2003 [C])</a:t>
                      </a:r>
                    </a:p>
                    <a:p>
                      <a:pPr algn="r">
                        <a:spcBef>
                          <a:spcPts val="200"/>
                        </a:spcBef>
                        <a:spcAft>
                          <a:spcPts val="200"/>
                        </a:spcAft>
                      </a:pPr>
                      <a:r>
                        <a:rPr lang="en-GB" sz="1600" b="0" i="0" u="none" strike="noStrike" kern="1200" baseline="0" dirty="0" smtClean="0">
                          <a:solidFill>
                            <a:schemeClr val="tx1"/>
                          </a:solidFill>
                          <a:latin typeface="Arial" pitchFamily="34" charset="0"/>
                          <a:ea typeface="+mn-ea"/>
                          <a:cs typeface="Arial" pitchFamily="34" charset="0"/>
                        </a:rPr>
                        <a:t>[New evidence 2017]</a:t>
                      </a:r>
                      <a:endParaRPr lang="en-GB" sz="16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GB" sz="1600" dirty="0" smtClean="0">
                          <a:latin typeface="Arial" pitchFamily="34" charset="0"/>
                          <a:cs typeface="Arial" pitchFamily="34" charset="0"/>
                        </a:rPr>
                        <a:t> 1C        </a:t>
                      </a:r>
                      <a:endParaRPr lang="en-GB" sz="1600" dirty="0">
                        <a:latin typeface="Arial" pitchFamily="34" charset="0"/>
                        <a:cs typeface="Arial"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25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ＭＳ Ｐゴシック"/>
                        </a:rPr>
                        <a:t>4.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depression and anxiety status are taken into account during pre-operative and post-operative intervention due to their potential for impact on recovery.</a:t>
                      </a:r>
                    </a:p>
                    <a:p>
                      <a:pPr>
                        <a:spcBef>
                          <a:spcPts val="200"/>
                        </a:spcBef>
                        <a:spcAft>
                          <a:spcPts val="200"/>
                        </a:spcAft>
                      </a:pPr>
                      <a:r>
                        <a:rPr lang="it-IT" sz="1600" b="0" i="1" u="none" strike="noStrike" kern="1200" baseline="0" dirty="0" smtClean="0">
                          <a:solidFill>
                            <a:schemeClr val="tx1"/>
                          </a:solidFill>
                          <a:latin typeface="Arial" pitchFamily="34" charset="0"/>
                          <a:ea typeface="+mn-ea"/>
                          <a:cs typeface="Arial" pitchFamily="34" charset="0"/>
                        </a:rPr>
                        <a:t>(Caracciolo and Giaquinto 2005 [C]; Nickinson et al 2009 [C])</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Arial" pitchFamily="34" charset="0"/>
                        </a:rPr>
                        <a:t>1C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25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ＭＳ Ｐゴシック"/>
                          <a:cs typeface="ＭＳ Ｐゴシック"/>
                        </a:rPr>
                        <a:t>5.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Bef>
                          <a:spcPts val="200"/>
                        </a:spcBef>
                        <a:spcAft>
                          <a:spcPts val="200"/>
                        </a:spcAft>
                      </a:pPr>
                      <a:r>
                        <a:rPr lang="en-GB" sz="1600" b="1" i="1" u="none" strike="noStrike" kern="1200" baseline="0" dirty="0" smtClean="0">
                          <a:solidFill>
                            <a:schemeClr val="tx1"/>
                          </a:solidFill>
                          <a:latin typeface="Arial" pitchFamily="34" charset="0"/>
                          <a:ea typeface="+mn-ea"/>
                          <a:cs typeface="Arial" pitchFamily="34" charset="0"/>
                        </a:rPr>
                        <a:t>It is recommended </a:t>
                      </a:r>
                      <a:r>
                        <a:rPr lang="en-GB" sz="1600" b="0" i="0" u="none" strike="noStrike" kern="1200" baseline="0" dirty="0" smtClean="0">
                          <a:solidFill>
                            <a:schemeClr val="tx1"/>
                          </a:solidFill>
                          <a:latin typeface="Arial" pitchFamily="34" charset="0"/>
                          <a:ea typeface="+mn-ea"/>
                          <a:cs typeface="Arial" pitchFamily="34" charset="0"/>
                        </a:rPr>
                        <a:t>that cognitive status is taken into account during pre-operative and post-operative intervention due to its potential for impact on recovery.</a:t>
                      </a:r>
                    </a:p>
                    <a:p>
                      <a:pPr>
                        <a:spcBef>
                          <a:spcPts val="200"/>
                        </a:spcBef>
                        <a:spcAft>
                          <a:spcPts val="200"/>
                        </a:spcAft>
                      </a:pPr>
                      <a:r>
                        <a:rPr lang="en-GB" sz="1600" b="0" i="1" u="none" strike="noStrike" kern="1200" baseline="0" dirty="0" smtClean="0">
                          <a:solidFill>
                            <a:schemeClr val="tx1"/>
                          </a:solidFill>
                          <a:latin typeface="Arial" pitchFamily="34" charset="0"/>
                          <a:ea typeface="+mn-ea"/>
                          <a:cs typeface="Arial" pitchFamily="34" charset="0"/>
                        </a:rPr>
                        <a:t>(Wang and Emery 2002 [C]; Wong et al 2002 [C])</a:t>
                      </a:r>
                      <a:endParaRPr lang="en-GB" sz="1600" dirty="0">
                        <a:latin typeface="Arial" pitchFamily="34" charset="0"/>
                        <a:cs typeface="Arial" pitchFamily="34" charset="0"/>
                      </a:endParaRPr>
                    </a:p>
                  </a:txBody>
                  <a:tcPr horzOverflow="overflow">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ＭＳ Ｐゴシック"/>
                          <a:cs typeface="Arial" pitchFamily="34" charset="0"/>
                        </a:rPr>
                        <a:t>1C</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3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cs typeface="Arial" pitchFamily="34" charset="0"/>
              </a:defRPr>
            </a:lvl9pPr>
          </a:lstStyle>
          <a:p>
            <a:pPr>
              <a:spcBef>
                <a:spcPct val="0"/>
              </a:spcBef>
              <a:buFontTx/>
              <a:buNone/>
            </a:pPr>
            <a:fld id="{9D1EDFFC-C3C5-4F0A-99C5-E7C86DACC596}" type="slidenum">
              <a:rPr lang="en-GB" altLang="en-US" sz="1400" smtClean="0"/>
              <a:pPr>
                <a:spcBef>
                  <a:spcPct val="0"/>
                </a:spcBef>
                <a:buFontTx/>
                <a:buNone/>
              </a:pPr>
              <a:t>9</a:t>
            </a:fld>
            <a:endParaRPr lang="en-GB" altLang="en-US" sz="1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Frutiger 45 Light"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Frutiger 45 Light"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5021</TotalTime>
  <Words>3377</Words>
  <Application>Microsoft Office PowerPoint</Application>
  <PresentationFormat>On-screen Show (4:3)</PresentationFormat>
  <Paragraphs>379</Paragraphs>
  <Slides>25</Slides>
  <Notes>25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Default Design</vt:lpstr>
      <vt:lpstr>Office Theme</vt:lpstr>
      <vt:lpstr>PowerPoint Presentation</vt:lpstr>
      <vt:lpstr>Learning outcomes</vt:lpstr>
      <vt:lpstr>PowerPoint Presentation</vt:lpstr>
      <vt:lpstr>Key objective of guideline</vt:lpstr>
      <vt:lpstr>Methodology</vt:lpstr>
      <vt:lpstr>Evidence-based recommendations</vt:lpstr>
      <vt:lpstr>Recommendation areas</vt:lpstr>
      <vt:lpstr> Maximised functional independence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Impact of practice guideline                for you: the practitioner</vt:lpstr>
      <vt:lpstr>Impact of practice guideline     for managers</vt:lpstr>
      <vt:lpstr>Impact of practice guideline for commissioners</vt:lpstr>
      <vt:lpstr>Impact of practice guideline                   for service users</vt:lpstr>
      <vt:lpstr>Service user perspectives</vt:lpstr>
      <vt:lpstr>Practice guideline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THE GAP 2</dc:title>
  <dc:creator>JOHN LYNN RICHARDS</dc:creator>
  <cp:lastModifiedBy>Pauline McDonald</cp:lastModifiedBy>
  <cp:revision>477</cp:revision>
  <cp:lastPrinted>2017-12-05T17:57:10Z</cp:lastPrinted>
  <dcterms:created xsi:type="dcterms:W3CDTF">2002-07-14T20:53:14Z</dcterms:created>
  <dcterms:modified xsi:type="dcterms:W3CDTF">2017-12-05T18:13:43Z</dcterms:modified>
</cp:coreProperties>
</file>